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4" r:id="rId23"/>
    <p:sldId id="365" r:id="rId24"/>
    <p:sldId id="366" r:id="rId25"/>
    <p:sldId id="367" r:id="rId26"/>
    <p:sldId id="368" r:id="rId27"/>
    <p:sldId id="347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369" r:id="rId45"/>
    <p:sldId id="281" r:id="rId46"/>
    <p:sldId id="271" r:id="rId47"/>
    <p:sldId id="282" r:id="rId48"/>
    <p:sldId id="284" r:id="rId49"/>
    <p:sldId id="288" r:id="rId50"/>
    <p:sldId id="290" r:id="rId51"/>
    <p:sldId id="294" r:id="rId52"/>
    <p:sldId id="292" r:id="rId53"/>
    <p:sldId id="370" r:id="rId54"/>
    <p:sldId id="371" r:id="rId55"/>
    <p:sldId id="296" r:id="rId56"/>
    <p:sldId id="336" r:id="rId57"/>
    <p:sldId id="338" r:id="rId58"/>
    <p:sldId id="340" r:id="rId59"/>
    <p:sldId id="342" r:id="rId60"/>
    <p:sldId id="344" r:id="rId6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4" autoAdjust="0"/>
    <p:restoredTop sz="94624" autoAdjust="0"/>
  </p:normalViewPr>
  <p:slideViewPr>
    <p:cSldViewPr snapToGrid="0" snapToObjects="1"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B5B5B-0791-487A-B6E3-DD74F64D7D8D}" type="datetimeFigureOut">
              <a:rPr lang="es-MX" smtClean="0"/>
              <a:t>07/05/2018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85903-49A7-4235-B539-D53D95C482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0143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85903-49A7-4235-B539-D53D95C48242}" type="slidenum">
              <a:rPr lang="es-MX" smtClean="0"/>
              <a:t>43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3326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27C0F-A466-43CE-BCE6-62B18F73C2EF}" type="datetime1">
              <a:rPr lang="es-ES" smtClean="0"/>
              <a:t>07/05/2018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F46D-A13A-6448-95E4-562B5A3231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9696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FFFD-2491-4073-85BC-DB151C20B5BE}" type="datetime1">
              <a:rPr lang="es-ES" smtClean="0"/>
              <a:t>07/05/2018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F46D-A13A-6448-95E4-562B5A3231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535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6573-88BA-41D0-A989-264E543E8458}" type="datetime1">
              <a:rPr lang="es-ES" smtClean="0"/>
              <a:t>07/05/2018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F46D-A13A-6448-95E4-562B5A3231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0385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9C3C-E7E1-4C10-B384-744CB9A7FC8E}" type="datetime1">
              <a:rPr lang="es-ES" smtClean="0"/>
              <a:t>07/05/2018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F46D-A13A-6448-95E4-562B5A3231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503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F8D4-2789-494A-BB64-65B337C37B87}" type="datetime1">
              <a:rPr lang="es-ES" smtClean="0"/>
              <a:t>07/05/2018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F46D-A13A-6448-95E4-562B5A3231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4773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B18E-E3FF-4742-B5C0-7A12C40A129C}" type="datetime1">
              <a:rPr lang="es-ES" smtClean="0"/>
              <a:t>07/05/2018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F46D-A13A-6448-95E4-562B5A3231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368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9C85F-845B-4328-899F-6E008F9CF6A6}" type="datetime1">
              <a:rPr lang="es-ES" smtClean="0"/>
              <a:t>07/05/2018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F46D-A13A-6448-95E4-562B5A3231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0400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6057-D12B-4FA5-B500-62F9332F9AFC}" type="datetime1">
              <a:rPr lang="es-ES" smtClean="0"/>
              <a:t>07/05/2018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F46D-A13A-6448-95E4-562B5A3231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44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4694-867D-4B74-B398-53DCC69B292D}" type="datetime1">
              <a:rPr lang="es-ES" smtClean="0"/>
              <a:t>07/05/2018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F46D-A13A-6448-95E4-562B5A3231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625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69E7-D769-4E14-8837-11C9E18CF83B}" type="datetime1">
              <a:rPr lang="es-ES" smtClean="0"/>
              <a:t>07/05/2018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F46D-A13A-6448-95E4-562B5A3231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800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9F68-EF90-4484-B6D3-19522751065C}" type="datetime1">
              <a:rPr lang="es-ES" smtClean="0"/>
              <a:t>07/05/2018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F46D-A13A-6448-95E4-562B5A3231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617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7F653-5847-414C-98A4-4D96FE010220}" type="datetime1">
              <a:rPr lang="es-ES" smtClean="0"/>
              <a:t>07/05/2018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CF46D-A13A-6448-95E4-562B5A3231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883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emf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emf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5.emf"/><Relationship Id="rId4" Type="http://schemas.openxmlformats.org/officeDocument/2006/relationships/image" Target="../media/image3.emf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emf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emf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emf"/><Relationship Id="rId7" Type="http://schemas.openxmlformats.org/officeDocument/2006/relationships/slide" Target="slide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5.emf"/><Relationship Id="rId4" Type="http://schemas.openxmlformats.org/officeDocument/2006/relationships/image" Target="../media/image3.emf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emf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emf"/><Relationship Id="rId7" Type="http://schemas.openxmlformats.org/officeDocument/2006/relationships/slide" Target="slide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2.emf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2.emf"/><Relationship Id="rId7" Type="http://schemas.openxmlformats.org/officeDocument/2006/relationships/slide" Target="slide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image" Target="../media/image3.emf"/><Relationship Id="rId3" Type="http://schemas.openxmlformats.org/officeDocument/2006/relationships/slide" Target="slide3.xml"/><Relationship Id="rId7" Type="http://schemas.openxmlformats.org/officeDocument/2006/relationships/slide" Target="slide27.xml"/><Relationship Id="rId12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slide" Target="slide60.xml"/><Relationship Id="rId5" Type="http://schemas.openxmlformats.org/officeDocument/2006/relationships/slide" Target="slide5.xml"/><Relationship Id="rId10" Type="http://schemas.openxmlformats.org/officeDocument/2006/relationships/slide" Target="slide58.xml"/><Relationship Id="rId4" Type="http://schemas.openxmlformats.org/officeDocument/2006/relationships/slide" Target="slide4.xml"/><Relationship Id="rId9" Type="http://schemas.openxmlformats.org/officeDocument/2006/relationships/slide" Target="slide57.xml"/><Relationship Id="rId1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emf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emf"/><Relationship Id="rId7" Type="http://schemas.openxmlformats.org/officeDocument/2006/relationships/slide" Target="slide2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emf"/><Relationship Id="rId7" Type="http://schemas.openxmlformats.org/officeDocument/2006/relationships/slide" Target="slide2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emf"/><Relationship Id="rId7" Type="http://schemas.openxmlformats.org/officeDocument/2006/relationships/slide" Target="slide2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emf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emf"/><Relationship Id="rId7" Type="http://schemas.openxmlformats.org/officeDocument/2006/relationships/slide" Target="slide2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emf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jpeg"/><Relationship Id="rId7" Type="http://schemas.openxmlformats.org/officeDocument/2006/relationships/slide" Target="slide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.emf"/><Relationship Id="rId7" Type="http://schemas.openxmlformats.org/officeDocument/2006/relationships/slide" Target="slide27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jpeg"/><Relationship Id="rId7" Type="http://schemas.openxmlformats.org/officeDocument/2006/relationships/slide" Target="slide28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emf"/><Relationship Id="rId7" Type="http://schemas.openxmlformats.org/officeDocument/2006/relationships/hyperlink" Target="https://siara.cnbv.gob.mx/Login.aspx?ReturnUrl=%2f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arapr.cnbv.gob.mx/Login.aspx?ReturnUrl=/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2.emf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jpeg"/><Relationship Id="rId7" Type="http://schemas.openxmlformats.org/officeDocument/2006/relationships/slide" Target="slide29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.emf"/><Relationship Id="rId7" Type="http://schemas.openxmlformats.org/officeDocument/2006/relationships/slide" Target="slide3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.emf"/><Relationship Id="rId7" Type="http://schemas.openxmlformats.org/officeDocument/2006/relationships/slide" Target="slide3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.emf"/><Relationship Id="rId7" Type="http://schemas.openxmlformats.org/officeDocument/2006/relationships/slide" Target="slide32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.emf"/><Relationship Id="rId7" Type="http://schemas.openxmlformats.org/officeDocument/2006/relationships/slide" Target="slide3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.emf"/><Relationship Id="rId7" Type="http://schemas.openxmlformats.org/officeDocument/2006/relationships/slide" Target="slide34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.emf"/><Relationship Id="rId7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.emf"/><Relationship Id="rId7" Type="http://schemas.openxmlformats.org/officeDocument/2006/relationships/slide" Target="slide36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.emf"/><Relationship Id="rId7" Type="http://schemas.openxmlformats.org/officeDocument/2006/relationships/slide" Target="slide37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.emf"/><Relationship Id="rId7" Type="http://schemas.openxmlformats.org/officeDocument/2006/relationships/slide" Target="slide38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.emf"/><Relationship Id="rId7" Type="http://schemas.openxmlformats.org/officeDocument/2006/relationships/slide" Target="slide39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.emf"/><Relationship Id="rId7" Type="http://schemas.openxmlformats.org/officeDocument/2006/relationships/slide" Target="slide40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.emf"/><Relationship Id="rId7" Type="http://schemas.openxmlformats.org/officeDocument/2006/relationships/slide" Target="slide4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image" Target="../media/image1.jpeg"/><Relationship Id="rId7" Type="http://schemas.openxmlformats.org/officeDocument/2006/relationships/slide" Target="slide4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5.emf"/><Relationship Id="rId4" Type="http://schemas.openxmlformats.org/officeDocument/2006/relationships/image" Target="../media/image3.emf"/><Relationship Id="rId9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.emf"/><Relationship Id="rId7" Type="http://schemas.openxmlformats.org/officeDocument/2006/relationships/slide" Target="slide43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slide" Target="slide46.xml"/><Relationship Id="rId5" Type="http://schemas.openxmlformats.org/officeDocument/2006/relationships/image" Target="../media/image2.emf"/><Relationship Id="rId4" Type="http://schemas.openxmlformats.org/officeDocument/2006/relationships/image" Target="../media/image1.jpeg"/><Relationship Id="rId9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.emf"/><Relationship Id="rId7" Type="http://schemas.openxmlformats.org/officeDocument/2006/relationships/slide" Target="slide45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.emf"/><Relationship Id="rId7" Type="http://schemas.openxmlformats.org/officeDocument/2006/relationships/slide" Target="slide46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image" Target="../media/image2.emf"/><Relationship Id="rId4" Type="http://schemas.openxmlformats.org/officeDocument/2006/relationships/image" Target="../media/image1.jpeg"/><Relationship Id="rId9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.emf"/><Relationship Id="rId7" Type="http://schemas.openxmlformats.org/officeDocument/2006/relationships/slide" Target="slide4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.emf"/><Relationship Id="rId7" Type="http://schemas.openxmlformats.org/officeDocument/2006/relationships/slide" Target="slide4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emf"/><Relationship Id="rId7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.emf"/><Relationship Id="rId7" Type="http://schemas.openxmlformats.org/officeDocument/2006/relationships/slide" Target="slide4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.emf"/><Relationship Id="rId7" Type="http://schemas.openxmlformats.org/officeDocument/2006/relationships/slide" Target="slide5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.emf"/><Relationship Id="rId7" Type="http://schemas.openxmlformats.org/officeDocument/2006/relationships/slide" Target="slide5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5.xml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.emf"/><Relationship Id="rId7" Type="http://schemas.openxmlformats.org/officeDocument/2006/relationships/slide" Target="slide5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emf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9.xml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slide" Target="slide5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emf"/><Relationship Id="rId7" Type="http://schemas.openxmlformats.org/officeDocument/2006/relationships/slide" Target="slide7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slide" Target="slide6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emf"/><Relationship Id="rId7" Type="http://schemas.openxmlformats.org/officeDocument/2006/relationships/slide" Target="slid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emf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5.emf"/><Relationship Id="rId4" Type="http://schemas.openxmlformats.org/officeDocument/2006/relationships/image" Target="../media/image3.emf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841" y="1897384"/>
            <a:ext cx="4408318" cy="444536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57528" y="2984531"/>
            <a:ext cx="8116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berana Titular" pitchFamily="50" charset="0"/>
                <a:cs typeface="Soberana Texto"/>
              </a:rPr>
              <a:t>Manual de uso para el</a:t>
            </a:r>
          </a:p>
          <a:p>
            <a:pPr algn="ctr"/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berana Titular" pitchFamily="50" charset="0"/>
                <a:cs typeface="Soberana Texto"/>
              </a:rPr>
              <a:t>Tribunal Superior de Justicia de la Ciudad de México</a:t>
            </a: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Soberana Titular" pitchFamily="50" charset="0"/>
              <a:cs typeface="Soberana Texto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57528" y="1112554"/>
            <a:ext cx="7862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Soberana Titular" pitchFamily="50" charset="0"/>
                <a:cs typeface="Soberana Texto"/>
              </a:rPr>
              <a:t>Sistema de Atención a Requerimientos de Autoridad </a:t>
            </a:r>
          </a:p>
          <a:p>
            <a:pPr algn="ctr"/>
            <a:r>
              <a:rPr lang="es-ES" sz="2400" b="1" dirty="0" smtClean="0">
                <a:latin typeface="Soberana Titular" pitchFamily="50" charset="0"/>
                <a:cs typeface="Soberana Texto"/>
              </a:rPr>
              <a:t>“SIARA”</a:t>
            </a:r>
            <a:endParaRPr lang="es-ES" sz="2400" b="1" dirty="0">
              <a:latin typeface="Soberana Titular" pitchFamily="50" charset="0"/>
              <a:cs typeface="Soberana Texto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96011" y="5400487"/>
            <a:ext cx="7978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7F7F7F"/>
                </a:solidFill>
                <a:latin typeface="Soberana Texto" pitchFamily="50" charset="0"/>
                <a:cs typeface="Soberana Texto"/>
              </a:rPr>
              <a:t>Vicepresidencia de Supervisión de Procesos Preventivos</a:t>
            </a:r>
            <a:endParaRPr lang="es-ES" sz="2400" b="1" dirty="0">
              <a:solidFill>
                <a:srgbClr val="7F7F7F"/>
              </a:solidFill>
              <a:latin typeface="Soberana Texto" pitchFamily="50" charset="0"/>
              <a:cs typeface="Soberana Tex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883"/>
            <a:ext cx="9144000" cy="94967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F46D-A13A-6448-95E4-562B5A3231DD}" type="slidenum">
              <a:rPr lang="es-ES" smtClean="0"/>
              <a:t>1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7085" y="228513"/>
            <a:ext cx="952500" cy="5334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222" y="228513"/>
            <a:ext cx="22098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3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241" y="1886522"/>
            <a:ext cx="4408318" cy="4445364"/>
          </a:xfrm>
          <a:prstGeom prst="rect">
            <a:avLst/>
          </a:prstGeom>
        </p:spPr>
      </p:pic>
      <p:pic>
        <p:nvPicPr>
          <p:cNvPr id="12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282" y="1886522"/>
            <a:ext cx="4408318" cy="444536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55" y="1464430"/>
            <a:ext cx="8382000" cy="1090835"/>
          </a:xfrm>
        </p:spPr>
        <p:txBody>
          <a:bodyPr>
            <a:noAutofit/>
          </a:bodyPr>
          <a:lstStyle/>
          <a:p>
            <a:r>
              <a:rPr lang="es-MX" sz="1800" dirty="0" smtClean="0">
                <a:latin typeface="Soberana Texto" pitchFamily="50" charset="0"/>
              </a:rPr>
              <a:t>Esta función crea copias idénticas de requerimientos ya capturados asignándoles un  folio SIARA con el consecutivo siguiente.</a:t>
            </a:r>
          </a:p>
        </p:txBody>
      </p:sp>
      <p:sp>
        <p:nvSpPr>
          <p:cNvPr id="8" name="3 Marcador de número de diapositiva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3" name="3 Marcador de número de diapositiva"/>
          <p:cNvSpPr txBox="1">
            <a:spLocks/>
          </p:cNvSpPr>
          <p:nvPr/>
        </p:nvSpPr>
        <p:spPr>
          <a:xfrm>
            <a:off x="6740769" y="62453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CF46D-A13A-6448-95E4-562B5A3231DD}" type="slidenum">
              <a:rPr lang="es-ES" smtClean="0"/>
              <a:pPr/>
              <a:t>10</a:t>
            </a:fld>
            <a:endParaRPr lang="es-ES" dirty="0"/>
          </a:p>
        </p:txBody>
      </p:sp>
      <p:pic>
        <p:nvPicPr>
          <p:cNvPr id="14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45" y="6649426"/>
            <a:ext cx="9144000" cy="94967"/>
          </a:xfrm>
          <a:prstGeom prst="rect">
            <a:avLst/>
          </a:prstGeom>
        </p:spPr>
      </p:pic>
      <p:pic>
        <p:nvPicPr>
          <p:cNvPr id="15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769" y="544391"/>
            <a:ext cx="952500" cy="533400"/>
          </a:xfrm>
          <a:prstGeom prst="rect">
            <a:avLst/>
          </a:prstGeom>
        </p:spPr>
      </p:pic>
      <p:pic>
        <p:nvPicPr>
          <p:cNvPr id="16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19" y="475620"/>
            <a:ext cx="2209800" cy="67310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06669" y="506291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Copiar</a:t>
            </a:r>
            <a:endParaRPr lang="es-AR" sz="2800" b="1" dirty="0">
              <a:solidFill>
                <a:schemeClr val="bg1">
                  <a:lumMod val="50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17" name="16 Flecha izquierda">
            <a:hlinkClick r:id="rId6" action="ppaction://hlinksldjump"/>
          </p:cNvPr>
          <p:cNvSpPr/>
          <p:nvPr/>
        </p:nvSpPr>
        <p:spPr>
          <a:xfrm>
            <a:off x="7844607" y="5497411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sp>
        <p:nvSpPr>
          <p:cNvPr id="18" name="17 Flecha derecha">
            <a:hlinkClick r:id="rId7" action="ppaction://hlinksldjump"/>
          </p:cNvPr>
          <p:cNvSpPr/>
          <p:nvPr/>
        </p:nvSpPr>
        <p:spPr>
          <a:xfrm>
            <a:off x="7926671" y="5926303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450" y="2746053"/>
            <a:ext cx="88011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4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241" y="1886522"/>
            <a:ext cx="4408318" cy="4445364"/>
          </a:xfrm>
          <a:prstGeom prst="rect">
            <a:avLst/>
          </a:prstGeom>
        </p:spPr>
      </p:pic>
      <p:pic>
        <p:nvPicPr>
          <p:cNvPr id="12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282" y="1886522"/>
            <a:ext cx="4408318" cy="444536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55" y="1464430"/>
            <a:ext cx="8382000" cy="563662"/>
          </a:xfrm>
        </p:spPr>
        <p:txBody>
          <a:bodyPr>
            <a:normAutofit/>
          </a:bodyPr>
          <a:lstStyle/>
          <a:p>
            <a:r>
              <a:rPr lang="es-MX" sz="1800" dirty="0" smtClean="0">
                <a:latin typeface="Soberana Texto" pitchFamily="50" charset="0"/>
              </a:rPr>
              <a:t>Dar clic en “Iniciar copia”</a:t>
            </a:r>
          </a:p>
        </p:txBody>
      </p:sp>
      <p:sp>
        <p:nvSpPr>
          <p:cNvPr id="8" name="3 Marcador de número de diapositiva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3" name="3 Marcador de número de diapositiva"/>
          <p:cNvSpPr txBox="1">
            <a:spLocks/>
          </p:cNvSpPr>
          <p:nvPr/>
        </p:nvSpPr>
        <p:spPr>
          <a:xfrm>
            <a:off x="6740769" y="62453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CF46D-A13A-6448-95E4-562B5A3231DD}" type="slidenum">
              <a:rPr lang="es-ES" smtClean="0"/>
              <a:pPr/>
              <a:t>11</a:t>
            </a:fld>
            <a:endParaRPr lang="es-ES" dirty="0"/>
          </a:p>
        </p:txBody>
      </p:sp>
      <p:pic>
        <p:nvPicPr>
          <p:cNvPr id="14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45" y="6649426"/>
            <a:ext cx="9144000" cy="94967"/>
          </a:xfrm>
          <a:prstGeom prst="rect">
            <a:avLst/>
          </a:prstGeom>
        </p:spPr>
      </p:pic>
      <p:pic>
        <p:nvPicPr>
          <p:cNvPr id="15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769" y="544391"/>
            <a:ext cx="952500" cy="533400"/>
          </a:xfrm>
          <a:prstGeom prst="rect">
            <a:avLst/>
          </a:prstGeom>
        </p:spPr>
      </p:pic>
      <p:pic>
        <p:nvPicPr>
          <p:cNvPr id="16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19" y="475620"/>
            <a:ext cx="2209800" cy="67310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06669" y="506291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Copiar</a:t>
            </a:r>
            <a:endParaRPr lang="es-AR" sz="2800" b="1" dirty="0">
              <a:solidFill>
                <a:schemeClr val="bg1">
                  <a:lumMod val="50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17" name="16 Flecha izquierda">
            <a:hlinkClick r:id="rId6" action="ppaction://hlinksldjump"/>
          </p:cNvPr>
          <p:cNvSpPr/>
          <p:nvPr/>
        </p:nvSpPr>
        <p:spPr>
          <a:xfrm>
            <a:off x="7855598" y="5154367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sp>
        <p:nvSpPr>
          <p:cNvPr id="18" name="17 Flecha derecha">
            <a:hlinkClick r:id="rId7" action="ppaction://hlinksldjump"/>
          </p:cNvPr>
          <p:cNvSpPr/>
          <p:nvPr/>
        </p:nvSpPr>
        <p:spPr>
          <a:xfrm>
            <a:off x="7918611" y="5648161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875" y="1914525"/>
            <a:ext cx="6762017" cy="21099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0051" y="4201366"/>
            <a:ext cx="5831460" cy="22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0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241" y="1886522"/>
            <a:ext cx="4408318" cy="4445364"/>
          </a:xfrm>
          <a:prstGeom prst="rect">
            <a:avLst/>
          </a:prstGeom>
        </p:spPr>
      </p:pic>
      <p:pic>
        <p:nvPicPr>
          <p:cNvPr id="12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282" y="1886522"/>
            <a:ext cx="4408318" cy="444536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7992" y="1677207"/>
            <a:ext cx="8598876" cy="1184985"/>
          </a:xfrm>
        </p:spPr>
        <p:txBody>
          <a:bodyPr>
            <a:noAutofit/>
          </a:bodyPr>
          <a:lstStyle/>
          <a:p>
            <a:r>
              <a:rPr lang="es-MX" sz="1800" dirty="0" smtClean="0">
                <a:latin typeface="Soberana Texto" pitchFamily="50" charset="0"/>
              </a:rPr>
              <a:t>El requerimiento nuevo aparecerá en la bandeja de Solicitudes en Captura en la etapa “1. Origen del Requerimiento”.</a:t>
            </a:r>
          </a:p>
        </p:txBody>
      </p:sp>
      <p:sp>
        <p:nvSpPr>
          <p:cNvPr id="8" name="3 Marcador de número de diapositiva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3" name="3 Marcador de número de diapositiva"/>
          <p:cNvSpPr txBox="1">
            <a:spLocks/>
          </p:cNvSpPr>
          <p:nvPr/>
        </p:nvSpPr>
        <p:spPr>
          <a:xfrm>
            <a:off x="6740769" y="62453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CF46D-A13A-6448-95E4-562B5A3231DD}" type="slidenum">
              <a:rPr lang="es-ES" smtClean="0"/>
              <a:pPr/>
              <a:t>12</a:t>
            </a:fld>
            <a:endParaRPr lang="es-ES" dirty="0"/>
          </a:p>
        </p:txBody>
      </p:sp>
      <p:pic>
        <p:nvPicPr>
          <p:cNvPr id="14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45" y="6649426"/>
            <a:ext cx="9144000" cy="94967"/>
          </a:xfrm>
          <a:prstGeom prst="rect">
            <a:avLst/>
          </a:prstGeom>
        </p:spPr>
      </p:pic>
      <p:pic>
        <p:nvPicPr>
          <p:cNvPr id="15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769" y="544391"/>
            <a:ext cx="952500" cy="533400"/>
          </a:xfrm>
          <a:prstGeom prst="rect">
            <a:avLst/>
          </a:prstGeom>
        </p:spPr>
      </p:pic>
      <p:pic>
        <p:nvPicPr>
          <p:cNvPr id="16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19" y="475620"/>
            <a:ext cx="2209800" cy="67310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57555" y="726852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Solicitudes en Captura</a:t>
            </a:r>
            <a:endParaRPr lang="es-AR" sz="2800" b="1" dirty="0">
              <a:solidFill>
                <a:schemeClr val="bg1">
                  <a:lumMod val="50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17" name="16 Flecha izquierda">
            <a:hlinkClick r:id="rId6" action="ppaction://hlinksldjump"/>
          </p:cNvPr>
          <p:cNvSpPr/>
          <p:nvPr/>
        </p:nvSpPr>
        <p:spPr>
          <a:xfrm>
            <a:off x="7848345" y="5319591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sp>
        <p:nvSpPr>
          <p:cNvPr id="18" name="17 Flecha derecha">
            <a:hlinkClick r:id="rId7" action="ppaction://hlinksldjump"/>
          </p:cNvPr>
          <p:cNvSpPr/>
          <p:nvPr/>
        </p:nvSpPr>
        <p:spPr>
          <a:xfrm>
            <a:off x="7909489" y="5813385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2310282"/>
            <a:ext cx="8839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241" y="1886522"/>
            <a:ext cx="4408318" cy="4445364"/>
          </a:xfrm>
          <a:prstGeom prst="rect">
            <a:avLst/>
          </a:prstGeom>
        </p:spPr>
      </p:pic>
      <p:pic>
        <p:nvPicPr>
          <p:cNvPr id="12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282" y="1886522"/>
            <a:ext cx="4408318" cy="444536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4128" y="1709658"/>
            <a:ext cx="8382000" cy="1109202"/>
          </a:xfrm>
        </p:spPr>
        <p:txBody>
          <a:bodyPr>
            <a:noAutofit/>
          </a:bodyPr>
          <a:lstStyle/>
          <a:p>
            <a:r>
              <a:rPr lang="es-MX" sz="1800" dirty="0" smtClean="0">
                <a:latin typeface="Soberana Texto" pitchFamily="50" charset="0"/>
              </a:rPr>
              <a:t>Permite transferir el requerimiento en captura a otro usuario de la misma unidad.</a:t>
            </a:r>
          </a:p>
          <a:p>
            <a:r>
              <a:rPr lang="es-MX" sz="1800" dirty="0">
                <a:latin typeface="Soberana Texto" pitchFamily="50" charset="0"/>
              </a:rPr>
              <a:t>Dar clic en “Reasignar” del folio deseado.</a:t>
            </a:r>
          </a:p>
          <a:p>
            <a:endParaRPr lang="es-MX" sz="2000" dirty="0" smtClean="0">
              <a:latin typeface="Soberana Texto" pitchFamily="50" charset="0"/>
            </a:endParaRPr>
          </a:p>
        </p:txBody>
      </p:sp>
      <p:sp>
        <p:nvSpPr>
          <p:cNvPr id="8" name="3 Marcador de número de diapositiva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3" name="3 Marcador de número de diapositiva"/>
          <p:cNvSpPr txBox="1">
            <a:spLocks/>
          </p:cNvSpPr>
          <p:nvPr/>
        </p:nvSpPr>
        <p:spPr>
          <a:xfrm>
            <a:off x="6740769" y="62453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CF46D-A13A-6448-95E4-562B5A3231DD}" type="slidenum">
              <a:rPr lang="es-ES" smtClean="0"/>
              <a:pPr/>
              <a:t>13</a:t>
            </a:fld>
            <a:endParaRPr lang="es-ES" dirty="0"/>
          </a:p>
        </p:txBody>
      </p:sp>
      <p:pic>
        <p:nvPicPr>
          <p:cNvPr id="14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45" y="6649426"/>
            <a:ext cx="9144000" cy="94967"/>
          </a:xfrm>
          <a:prstGeom prst="rect">
            <a:avLst/>
          </a:prstGeom>
        </p:spPr>
      </p:pic>
      <p:pic>
        <p:nvPicPr>
          <p:cNvPr id="15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769" y="544391"/>
            <a:ext cx="952500" cy="533400"/>
          </a:xfrm>
          <a:prstGeom prst="rect">
            <a:avLst/>
          </a:prstGeom>
        </p:spPr>
      </p:pic>
      <p:pic>
        <p:nvPicPr>
          <p:cNvPr id="16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19" y="475620"/>
            <a:ext cx="2209800" cy="67310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06669" y="506291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Reasignar</a:t>
            </a:r>
            <a:endParaRPr lang="es-AR" sz="2800" b="1" dirty="0">
              <a:solidFill>
                <a:schemeClr val="bg1">
                  <a:lumMod val="50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17" name="16 Flecha izquierda">
            <a:hlinkClick r:id="rId6" action="ppaction://hlinksldjump"/>
          </p:cNvPr>
          <p:cNvSpPr/>
          <p:nvPr/>
        </p:nvSpPr>
        <p:spPr>
          <a:xfrm>
            <a:off x="7922273" y="5469731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sp>
        <p:nvSpPr>
          <p:cNvPr id="18" name="17 Flecha derecha">
            <a:hlinkClick r:id="rId7" action="ppaction://hlinksldjump"/>
          </p:cNvPr>
          <p:cNvSpPr/>
          <p:nvPr/>
        </p:nvSpPr>
        <p:spPr>
          <a:xfrm>
            <a:off x="7983417" y="5963525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846" y="2818860"/>
            <a:ext cx="87439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241" y="1886522"/>
            <a:ext cx="4408318" cy="4445364"/>
          </a:xfrm>
          <a:prstGeom prst="rect">
            <a:avLst/>
          </a:prstGeom>
        </p:spPr>
      </p:pic>
      <p:pic>
        <p:nvPicPr>
          <p:cNvPr id="12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282" y="1886522"/>
            <a:ext cx="4408318" cy="444536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55" y="1464431"/>
            <a:ext cx="8382000" cy="774678"/>
          </a:xfrm>
        </p:spPr>
        <p:txBody>
          <a:bodyPr>
            <a:normAutofit fontScale="40000" lnSpcReduction="20000"/>
          </a:bodyPr>
          <a:lstStyle/>
          <a:p>
            <a:r>
              <a:rPr lang="es-MX" dirty="0" smtClean="0">
                <a:latin typeface="Soberana Texto" pitchFamily="50" charset="0"/>
              </a:rPr>
              <a:t>Seleccionar al usuario a reasignar el requerimiento y dar clic en “Guardar”.</a:t>
            </a:r>
          </a:p>
          <a:p>
            <a:r>
              <a:rPr lang="es-MX" dirty="0" smtClean="0">
                <a:latin typeface="Soberana Texto" pitchFamily="50" charset="0"/>
              </a:rPr>
              <a:t>El requerimiento desaparecerá de la bandeja de Solicitudes en Captura.</a:t>
            </a:r>
          </a:p>
        </p:txBody>
      </p:sp>
      <p:sp>
        <p:nvSpPr>
          <p:cNvPr id="8" name="3 Marcador de número de diapositiva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3" name="3 Marcador de número de diapositiva"/>
          <p:cNvSpPr txBox="1">
            <a:spLocks/>
          </p:cNvSpPr>
          <p:nvPr/>
        </p:nvSpPr>
        <p:spPr>
          <a:xfrm>
            <a:off x="6740769" y="62453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CF46D-A13A-6448-95E4-562B5A3231DD}" type="slidenum">
              <a:rPr lang="es-ES" smtClean="0"/>
              <a:pPr/>
              <a:t>14</a:t>
            </a:fld>
            <a:endParaRPr lang="es-ES" dirty="0"/>
          </a:p>
        </p:txBody>
      </p:sp>
      <p:pic>
        <p:nvPicPr>
          <p:cNvPr id="14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45" y="6649426"/>
            <a:ext cx="9144000" cy="94967"/>
          </a:xfrm>
          <a:prstGeom prst="rect">
            <a:avLst/>
          </a:prstGeom>
        </p:spPr>
      </p:pic>
      <p:pic>
        <p:nvPicPr>
          <p:cNvPr id="15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769" y="544391"/>
            <a:ext cx="952500" cy="533400"/>
          </a:xfrm>
          <a:prstGeom prst="rect">
            <a:avLst/>
          </a:prstGeom>
        </p:spPr>
      </p:pic>
      <p:pic>
        <p:nvPicPr>
          <p:cNvPr id="16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19" y="475620"/>
            <a:ext cx="2209800" cy="67310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06669" y="506291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Reasignar</a:t>
            </a:r>
            <a:endParaRPr lang="es-AR" sz="2800" b="1" dirty="0">
              <a:solidFill>
                <a:schemeClr val="bg1">
                  <a:lumMod val="50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17" name="16 Flecha izquierda">
            <a:hlinkClick r:id="rId6" action="ppaction://hlinksldjump"/>
          </p:cNvPr>
          <p:cNvSpPr/>
          <p:nvPr/>
        </p:nvSpPr>
        <p:spPr>
          <a:xfrm>
            <a:off x="7922273" y="5368802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sp>
        <p:nvSpPr>
          <p:cNvPr id="18" name="17 Flecha derecha">
            <a:hlinkClick r:id="rId7" action="ppaction://hlinksldjump"/>
          </p:cNvPr>
          <p:cNvSpPr/>
          <p:nvPr/>
        </p:nvSpPr>
        <p:spPr>
          <a:xfrm>
            <a:off x="7983417" y="5862596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229" y="2050586"/>
            <a:ext cx="8007923" cy="2464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1245" y="4331527"/>
            <a:ext cx="4919523" cy="235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2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241" y="1886522"/>
            <a:ext cx="4408318" cy="4445364"/>
          </a:xfrm>
          <a:prstGeom prst="rect">
            <a:avLst/>
          </a:prstGeom>
        </p:spPr>
      </p:pic>
      <p:pic>
        <p:nvPicPr>
          <p:cNvPr id="12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282" y="1886522"/>
            <a:ext cx="4408318" cy="444536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9986" y="1099198"/>
            <a:ext cx="8382000" cy="1746880"/>
          </a:xfrm>
        </p:spPr>
        <p:txBody>
          <a:bodyPr>
            <a:noAutofit/>
          </a:bodyPr>
          <a:lstStyle/>
          <a:p>
            <a:endParaRPr lang="es-MX" sz="800" dirty="0" smtClean="0">
              <a:latin typeface="Soberana Texto" pitchFamily="50" charset="0"/>
            </a:endParaRPr>
          </a:p>
          <a:p>
            <a:r>
              <a:rPr lang="es-MX" sz="1800" dirty="0" smtClean="0">
                <a:latin typeface="Soberana Texto" pitchFamily="50" charset="0"/>
              </a:rPr>
              <a:t>Solicitudes </a:t>
            </a:r>
            <a:r>
              <a:rPr lang="es-MX" sz="1800" dirty="0">
                <a:latin typeface="Soberana Texto" pitchFamily="50" charset="0"/>
              </a:rPr>
              <a:t>Enviadas </a:t>
            </a:r>
            <a:r>
              <a:rPr lang="es-MX" sz="1800" dirty="0" smtClean="0">
                <a:latin typeface="Soberana Texto" pitchFamily="50" charset="0"/>
              </a:rPr>
              <a:t>CNBV.</a:t>
            </a:r>
          </a:p>
          <a:p>
            <a:r>
              <a:rPr lang="es-MX" sz="1800" dirty="0" smtClean="0">
                <a:latin typeface="Soberana Texto" pitchFamily="50" charset="0"/>
              </a:rPr>
              <a:t>Contiene los datos del Folio SIARA, Responsable, Estatus del asunto, Fecha de envío, las funciones “Ir a”, “Copiar”, “Reasignar”, tal y como en la sección de  Solicitudes en Captura.</a:t>
            </a:r>
          </a:p>
          <a:p>
            <a:r>
              <a:rPr lang="es-MX" sz="1800" dirty="0" smtClean="0">
                <a:latin typeface="Soberana Texto" pitchFamily="50" charset="0"/>
              </a:rPr>
              <a:t>Además contiene una función de “Impresión”, “Acuses” y “Consulta de Respuesta”.</a:t>
            </a:r>
          </a:p>
        </p:txBody>
      </p:sp>
      <p:sp>
        <p:nvSpPr>
          <p:cNvPr id="8" name="3 Marcador de número de diapositiva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3" name="3 Marcador de número de diapositiva"/>
          <p:cNvSpPr txBox="1">
            <a:spLocks/>
          </p:cNvSpPr>
          <p:nvPr/>
        </p:nvSpPr>
        <p:spPr>
          <a:xfrm>
            <a:off x="6740769" y="62453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CF46D-A13A-6448-95E4-562B5A3231DD}" type="slidenum">
              <a:rPr lang="es-ES" smtClean="0"/>
              <a:pPr/>
              <a:t>15</a:t>
            </a:fld>
            <a:endParaRPr lang="es-ES" dirty="0"/>
          </a:p>
        </p:txBody>
      </p:sp>
      <p:pic>
        <p:nvPicPr>
          <p:cNvPr id="14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45" y="6649426"/>
            <a:ext cx="9144000" cy="94967"/>
          </a:xfrm>
          <a:prstGeom prst="rect">
            <a:avLst/>
          </a:prstGeom>
        </p:spPr>
      </p:pic>
      <p:pic>
        <p:nvPicPr>
          <p:cNvPr id="15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700" y="207841"/>
            <a:ext cx="952500" cy="533400"/>
          </a:xfrm>
          <a:prstGeom prst="rect">
            <a:avLst/>
          </a:prstGeom>
        </p:spPr>
      </p:pic>
      <p:pic>
        <p:nvPicPr>
          <p:cNvPr id="16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494" y="207841"/>
            <a:ext cx="2209800" cy="67310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014991" y="926759"/>
            <a:ext cx="5792578" cy="560317"/>
          </a:xfrm>
        </p:spPr>
        <p:txBody>
          <a:bodyPr>
            <a:no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Seguimiento de Solicitudes</a:t>
            </a:r>
            <a:b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</a:br>
            <a:endParaRPr lang="es-AR" sz="2800" b="1" dirty="0">
              <a:solidFill>
                <a:schemeClr val="bg1">
                  <a:lumMod val="50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17" name="16 Flecha izquierda">
            <a:hlinkClick r:id="rId6" action="ppaction://hlinksldjump"/>
          </p:cNvPr>
          <p:cNvSpPr/>
          <p:nvPr/>
        </p:nvSpPr>
        <p:spPr>
          <a:xfrm>
            <a:off x="7922273" y="5415840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sp>
        <p:nvSpPr>
          <p:cNvPr id="18" name="17 Flecha derecha">
            <a:hlinkClick r:id="rId7" action="ppaction://hlinksldjump"/>
          </p:cNvPr>
          <p:cNvSpPr/>
          <p:nvPr/>
        </p:nvSpPr>
        <p:spPr>
          <a:xfrm>
            <a:off x="7983417" y="5909634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511" y="3245060"/>
            <a:ext cx="7496906" cy="284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6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241" y="1886522"/>
            <a:ext cx="4408318" cy="4445364"/>
          </a:xfrm>
          <a:prstGeom prst="rect">
            <a:avLst/>
          </a:prstGeom>
        </p:spPr>
      </p:pic>
      <p:pic>
        <p:nvPicPr>
          <p:cNvPr id="12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282" y="1886522"/>
            <a:ext cx="4408318" cy="444536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55" y="1464430"/>
            <a:ext cx="8382000" cy="4608124"/>
          </a:xfrm>
        </p:spPr>
        <p:txBody>
          <a:bodyPr>
            <a:normAutofit/>
          </a:bodyPr>
          <a:lstStyle/>
          <a:p>
            <a:endParaRPr lang="es-MX" sz="2400" dirty="0" smtClean="0">
              <a:latin typeface="Soberana Texto" pitchFamily="50" charset="0"/>
            </a:endParaRPr>
          </a:p>
          <a:p>
            <a:endParaRPr lang="es-MX" sz="1800" dirty="0" smtClean="0">
              <a:latin typeface="Soberana Texto" pitchFamily="50" charset="0"/>
            </a:endParaRPr>
          </a:p>
          <a:p>
            <a:r>
              <a:rPr lang="es-MX" sz="1800" dirty="0" smtClean="0">
                <a:latin typeface="Soberana Texto" pitchFamily="50" charset="0"/>
              </a:rPr>
              <a:t>Estatus Enviada. El requerimiento ya fue enviado a la CNBV, se genera en el SIARA un </a:t>
            </a:r>
            <a:r>
              <a:rPr lang="es-MX" sz="1800" b="1" dirty="0" smtClean="0">
                <a:latin typeface="Soberana Texto" pitchFamily="50" charset="0"/>
              </a:rPr>
              <a:t>Comprobante de Envío.</a:t>
            </a:r>
          </a:p>
          <a:p>
            <a:endParaRPr lang="es-MX" sz="1800" b="1" dirty="0" smtClean="0">
              <a:latin typeface="Soberana Texto" pitchFamily="50" charset="0"/>
            </a:endParaRPr>
          </a:p>
          <a:p>
            <a:r>
              <a:rPr lang="es-MX" sz="1800" dirty="0" smtClean="0">
                <a:latin typeface="Soberana Texto" pitchFamily="50" charset="0"/>
              </a:rPr>
              <a:t>Estatus Rechazada. El requerimiento no cuenta con alguna de las características de envío a la CNBV, se genera en el SIARA un </a:t>
            </a:r>
            <a:r>
              <a:rPr lang="es-MX" sz="1800" b="1" dirty="0" smtClean="0">
                <a:latin typeface="Soberana Texto" pitchFamily="50" charset="0"/>
              </a:rPr>
              <a:t>Acuse de Rechazo.</a:t>
            </a:r>
          </a:p>
          <a:p>
            <a:endParaRPr lang="es-MX" sz="1800" b="1" dirty="0" smtClean="0">
              <a:latin typeface="Soberana Texto" pitchFamily="50" charset="0"/>
            </a:endParaRPr>
          </a:p>
          <a:p>
            <a:r>
              <a:rPr lang="es-MX" sz="1800" dirty="0" smtClean="0">
                <a:latin typeface="Soberana Texto" pitchFamily="50" charset="0"/>
              </a:rPr>
              <a:t>Estatus Ingresada. El requerimiento fue ingresado correctamente a la CNBV, se genera en el SIARA el </a:t>
            </a:r>
            <a:r>
              <a:rPr lang="es-MX" sz="1800" b="1" dirty="0" smtClean="0">
                <a:latin typeface="Soberana Texto" pitchFamily="50" charset="0"/>
              </a:rPr>
              <a:t>Acuse de Recepción</a:t>
            </a:r>
            <a:r>
              <a:rPr lang="es-MX" sz="1800" dirty="0" smtClean="0">
                <a:latin typeface="Soberana Texto" pitchFamily="50" charset="0"/>
              </a:rPr>
              <a:t>.</a:t>
            </a:r>
          </a:p>
        </p:txBody>
      </p:sp>
      <p:sp>
        <p:nvSpPr>
          <p:cNvPr id="8" name="3 Marcador de número de diapositiva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3" name="3 Marcador de número de diapositiva"/>
          <p:cNvSpPr txBox="1">
            <a:spLocks/>
          </p:cNvSpPr>
          <p:nvPr/>
        </p:nvSpPr>
        <p:spPr>
          <a:xfrm>
            <a:off x="6740769" y="62453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CF46D-A13A-6448-95E4-562B5A3231DD}" type="slidenum">
              <a:rPr lang="es-ES" smtClean="0"/>
              <a:pPr/>
              <a:t>16</a:t>
            </a:fld>
            <a:endParaRPr lang="es-ES" dirty="0"/>
          </a:p>
        </p:txBody>
      </p:sp>
      <p:pic>
        <p:nvPicPr>
          <p:cNvPr id="14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45" y="6649426"/>
            <a:ext cx="9144000" cy="94967"/>
          </a:xfrm>
          <a:prstGeom prst="rect">
            <a:avLst/>
          </a:prstGeom>
        </p:spPr>
      </p:pic>
      <p:pic>
        <p:nvPicPr>
          <p:cNvPr id="15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769" y="544391"/>
            <a:ext cx="952500" cy="533400"/>
          </a:xfrm>
          <a:prstGeom prst="rect">
            <a:avLst/>
          </a:prstGeom>
        </p:spPr>
      </p:pic>
      <p:pic>
        <p:nvPicPr>
          <p:cNvPr id="16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19" y="475620"/>
            <a:ext cx="2209800" cy="67310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33755" y="734160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Solicitudes Enviadas CNBV</a:t>
            </a:r>
            <a:endParaRPr lang="es-AR" sz="2800" b="1" dirty="0">
              <a:solidFill>
                <a:schemeClr val="bg1">
                  <a:lumMod val="50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11" name="10 Flecha izquierda">
            <a:hlinkClick r:id="rId6" action="ppaction://hlinksldjump"/>
          </p:cNvPr>
          <p:cNvSpPr/>
          <p:nvPr/>
        </p:nvSpPr>
        <p:spPr>
          <a:xfrm>
            <a:off x="7922273" y="5366665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sp>
        <p:nvSpPr>
          <p:cNvPr id="17" name="16 Flecha derecha">
            <a:hlinkClick r:id="rId7" action="ppaction://hlinksldjump"/>
          </p:cNvPr>
          <p:cNvSpPr/>
          <p:nvPr/>
        </p:nvSpPr>
        <p:spPr>
          <a:xfrm>
            <a:off x="7983417" y="5860459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295147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241" y="1886522"/>
            <a:ext cx="4408318" cy="4445364"/>
          </a:xfrm>
          <a:prstGeom prst="rect">
            <a:avLst/>
          </a:prstGeom>
        </p:spPr>
      </p:pic>
      <p:pic>
        <p:nvPicPr>
          <p:cNvPr id="12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282" y="1886522"/>
            <a:ext cx="4408318" cy="4445364"/>
          </a:xfrm>
          <a:prstGeom prst="rect">
            <a:avLst/>
          </a:prstGeom>
        </p:spPr>
      </p:pic>
      <p:sp>
        <p:nvSpPr>
          <p:cNvPr id="8" name="3 Marcador de número de diapositiva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3" name="3 Marcador de número de diapositiva"/>
          <p:cNvSpPr txBox="1">
            <a:spLocks/>
          </p:cNvSpPr>
          <p:nvPr/>
        </p:nvSpPr>
        <p:spPr>
          <a:xfrm>
            <a:off x="6740769" y="62453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CF46D-A13A-6448-95E4-562B5A3231DD}" type="slidenum">
              <a:rPr lang="es-ES" smtClean="0"/>
              <a:pPr/>
              <a:t>17</a:t>
            </a:fld>
            <a:endParaRPr lang="es-ES" dirty="0"/>
          </a:p>
        </p:txBody>
      </p:sp>
      <p:pic>
        <p:nvPicPr>
          <p:cNvPr id="14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45" y="6649426"/>
            <a:ext cx="9144000" cy="94967"/>
          </a:xfrm>
          <a:prstGeom prst="rect">
            <a:avLst/>
          </a:prstGeom>
        </p:spPr>
      </p:pic>
      <p:pic>
        <p:nvPicPr>
          <p:cNvPr id="15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769" y="544391"/>
            <a:ext cx="952500" cy="533400"/>
          </a:xfrm>
          <a:prstGeom prst="rect">
            <a:avLst/>
          </a:prstGeom>
        </p:spPr>
      </p:pic>
      <p:pic>
        <p:nvPicPr>
          <p:cNvPr id="16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19" y="475620"/>
            <a:ext cx="2209800" cy="67310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44062" y="882816"/>
            <a:ext cx="7760676" cy="114300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Comprobante de Envío</a:t>
            </a:r>
            <a:endParaRPr lang="es-AR" sz="2800" b="1" dirty="0">
              <a:solidFill>
                <a:schemeClr val="bg1">
                  <a:lumMod val="50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11" name="10 Flecha izquierda">
            <a:hlinkClick r:id="rId6" action="ppaction://hlinksldjump"/>
          </p:cNvPr>
          <p:cNvSpPr/>
          <p:nvPr/>
        </p:nvSpPr>
        <p:spPr>
          <a:xfrm>
            <a:off x="7922273" y="5308050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sp>
        <p:nvSpPr>
          <p:cNvPr id="17" name="16 Flecha derecha">
            <a:hlinkClick r:id="rId7" action="ppaction://hlinksldjump"/>
          </p:cNvPr>
          <p:cNvSpPr/>
          <p:nvPr/>
        </p:nvSpPr>
        <p:spPr>
          <a:xfrm>
            <a:off x="7983417" y="5801844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3348" y="1687391"/>
            <a:ext cx="661987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6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282" y="1886522"/>
            <a:ext cx="4408318" cy="4445364"/>
          </a:xfrm>
          <a:prstGeom prst="rect">
            <a:avLst/>
          </a:prstGeom>
        </p:spPr>
      </p:pic>
      <p:pic>
        <p:nvPicPr>
          <p:cNvPr id="7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241" y="1886522"/>
            <a:ext cx="4408318" cy="4445364"/>
          </a:xfrm>
          <a:prstGeom prst="rect">
            <a:avLst/>
          </a:prstGeom>
        </p:spPr>
      </p:pic>
      <p:sp>
        <p:nvSpPr>
          <p:cNvPr id="8" name="3 Marcador de número de diapositiva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3" name="3 Marcador de número de diapositiva"/>
          <p:cNvSpPr txBox="1">
            <a:spLocks/>
          </p:cNvSpPr>
          <p:nvPr/>
        </p:nvSpPr>
        <p:spPr>
          <a:xfrm>
            <a:off x="6740769" y="62453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CF46D-A13A-6448-95E4-562B5A3231DD}" type="slidenum">
              <a:rPr lang="es-ES" smtClean="0"/>
              <a:pPr/>
              <a:t>18</a:t>
            </a:fld>
            <a:endParaRPr lang="es-ES" dirty="0"/>
          </a:p>
        </p:txBody>
      </p:sp>
      <p:pic>
        <p:nvPicPr>
          <p:cNvPr id="14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45" y="6649426"/>
            <a:ext cx="9144000" cy="94967"/>
          </a:xfrm>
          <a:prstGeom prst="rect">
            <a:avLst/>
          </a:prstGeom>
        </p:spPr>
      </p:pic>
      <p:pic>
        <p:nvPicPr>
          <p:cNvPr id="15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769" y="544391"/>
            <a:ext cx="952500" cy="533400"/>
          </a:xfrm>
          <a:prstGeom prst="rect">
            <a:avLst/>
          </a:prstGeom>
        </p:spPr>
      </p:pic>
      <p:pic>
        <p:nvPicPr>
          <p:cNvPr id="16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19" y="475620"/>
            <a:ext cx="2209800" cy="67310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92222" y="506291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Acuse de Rechazo</a:t>
            </a:r>
            <a:endParaRPr lang="es-AR" sz="2800" b="1" dirty="0">
              <a:solidFill>
                <a:schemeClr val="bg1">
                  <a:lumMod val="50000"/>
                </a:schemeClr>
              </a:solidFill>
              <a:latin typeface="Soberana Titular" pitchFamily="50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87" y="1892577"/>
            <a:ext cx="7818437" cy="479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Flecha izquierda">
            <a:hlinkClick r:id="rId7" action="ppaction://hlinksldjump"/>
          </p:cNvPr>
          <p:cNvSpPr/>
          <p:nvPr/>
        </p:nvSpPr>
        <p:spPr>
          <a:xfrm>
            <a:off x="7922273" y="5331496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sp>
        <p:nvSpPr>
          <p:cNvPr id="17" name="16 Flecha derecha">
            <a:hlinkClick r:id="rId8" action="ppaction://hlinksldjump"/>
          </p:cNvPr>
          <p:cNvSpPr/>
          <p:nvPr/>
        </p:nvSpPr>
        <p:spPr>
          <a:xfrm>
            <a:off x="7983417" y="5825290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199047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241" y="1886522"/>
            <a:ext cx="4408318" cy="4445364"/>
          </a:xfrm>
          <a:prstGeom prst="rect">
            <a:avLst/>
          </a:prstGeom>
        </p:spPr>
      </p:pic>
      <p:pic>
        <p:nvPicPr>
          <p:cNvPr id="12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282" y="1886522"/>
            <a:ext cx="4408318" cy="4445364"/>
          </a:xfrm>
          <a:prstGeom prst="rect">
            <a:avLst/>
          </a:prstGeom>
        </p:spPr>
      </p:pic>
      <p:sp>
        <p:nvSpPr>
          <p:cNvPr id="8" name="3 Marcador de número de diapositiva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3" name="3 Marcador de número de diapositiva"/>
          <p:cNvSpPr txBox="1">
            <a:spLocks/>
          </p:cNvSpPr>
          <p:nvPr/>
        </p:nvSpPr>
        <p:spPr>
          <a:xfrm>
            <a:off x="6740769" y="62453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CF46D-A13A-6448-95E4-562B5A3231DD}" type="slidenum">
              <a:rPr lang="es-ES" smtClean="0"/>
              <a:pPr/>
              <a:t>19</a:t>
            </a:fld>
            <a:endParaRPr lang="es-ES" dirty="0"/>
          </a:p>
        </p:txBody>
      </p:sp>
      <p:pic>
        <p:nvPicPr>
          <p:cNvPr id="14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45" y="6649426"/>
            <a:ext cx="9144000" cy="94967"/>
          </a:xfrm>
          <a:prstGeom prst="rect">
            <a:avLst/>
          </a:prstGeom>
        </p:spPr>
      </p:pic>
      <p:pic>
        <p:nvPicPr>
          <p:cNvPr id="15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769" y="544391"/>
            <a:ext cx="952500" cy="533400"/>
          </a:xfrm>
          <a:prstGeom prst="rect">
            <a:avLst/>
          </a:prstGeom>
        </p:spPr>
      </p:pic>
      <p:pic>
        <p:nvPicPr>
          <p:cNvPr id="16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19" y="475620"/>
            <a:ext cx="2209800" cy="67310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32119" y="506291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Acuse de Recepción</a:t>
            </a:r>
            <a:endParaRPr lang="es-AR" sz="2800" b="1" dirty="0">
              <a:solidFill>
                <a:schemeClr val="bg1">
                  <a:lumMod val="50000"/>
                </a:schemeClr>
              </a:solidFill>
              <a:latin typeface="Soberana Titular" pitchFamily="50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9" y="1606795"/>
            <a:ext cx="7796213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Flecha izquierda">
            <a:hlinkClick r:id="rId7" action="ppaction://hlinksldjump"/>
          </p:cNvPr>
          <p:cNvSpPr/>
          <p:nvPr/>
        </p:nvSpPr>
        <p:spPr>
          <a:xfrm>
            <a:off x="7945718" y="5378388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sp>
        <p:nvSpPr>
          <p:cNvPr id="17" name="16 Flecha derecha">
            <a:hlinkClick r:id="rId8" action="ppaction://hlinksldjump"/>
          </p:cNvPr>
          <p:cNvSpPr/>
          <p:nvPr/>
        </p:nvSpPr>
        <p:spPr>
          <a:xfrm>
            <a:off x="8006862" y="5872182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27383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841" y="1897384"/>
            <a:ext cx="4408318" cy="444536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05049" y="526312"/>
            <a:ext cx="814107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7F7F7F"/>
                </a:solidFill>
                <a:latin typeface="Soberana Titular" pitchFamily="50" charset="0"/>
                <a:cs typeface="Soberana Texto"/>
              </a:rPr>
              <a:t>Menú principal </a:t>
            </a:r>
          </a:p>
          <a:p>
            <a:pPr algn="ctr"/>
            <a:r>
              <a:rPr lang="es-ES" sz="2800" b="1" dirty="0" smtClean="0">
                <a:solidFill>
                  <a:srgbClr val="7F7F7F"/>
                </a:solidFill>
                <a:latin typeface="Soberana Titular" pitchFamily="50" charset="0"/>
                <a:cs typeface="Soberana Texto"/>
              </a:rPr>
              <a:t>(Seleccione la opción deseada)</a:t>
            </a:r>
            <a:endParaRPr lang="es-ES" sz="2800" b="1" dirty="0">
              <a:solidFill>
                <a:srgbClr val="7F7F7F"/>
              </a:solidFill>
              <a:latin typeface="Soberana Texto" pitchFamily="50" charset="0"/>
              <a:cs typeface="Soberana Texto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1500" b="1" dirty="0" smtClean="0">
              <a:solidFill>
                <a:schemeClr val="bg1">
                  <a:lumMod val="75000"/>
                </a:schemeClr>
              </a:solidFill>
              <a:latin typeface="Soberana Texto" pitchFamily="50" charset="0"/>
              <a:cs typeface="Soberana Texto"/>
              <a:hlinkClick r:id="rId3" action="ppaction://hlinksldjump"/>
            </a:endParaRP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es-ES" sz="1500" b="1" dirty="0" smtClean="0">
                <a:solidFill>
                  <a:schemeClr val="bg1">
                    <a:lumMod val="75000"/>
                  </a:schemeClr>
                </a:solidFill>
                <a:latin typeface="Soberana Texto" pitchFamily="50" charset="0"/>
                <a:cs typeface="Soberana Texto"/>
                <a:hlinkClick r:id="rId3" action="ppaction://hlinksldjump"/>
              </a:rPr>
              <a:t>Acceso al SIARA……………………………………..3</a:t>
            </a:r>
            <a:endParaRPr lang="es-ES" sz="1500" b="1" dirty="0" smtClean="0">
              <a:solidFill>
                <a:schemeClr val="bg1">
                  <a:lumMod val="75000"/>
                </a:schemeClr>
              </a:solidFill>
              <a:latin typeface="Soberana Texto" pitchFamily="50" charset="0"/>
              <a:cs typeface="Soberana Texto"/>
            </a:endParaRPr>
          </a:p>
          <a:p>
            <a:pPr marL="457200" indent="-457200" algn="r">
              <a:buFont typeface="Arial" panose="020B0604020202020204" pitchFamily="34" charset="0"/>
              <a:buChar char="•"/>
            </a:pPr>
            <a:endParaRPr lang="es-ES" sz="1500" b="1" dirty="0" smtClean="0">
              <a:solidFill>
                <a:schemeClr val="bg1">
                  <a:lumMod val="75000"/>
                </a:schemeClr>
              </a:solidFill>
              <a:latin typeface="Soberana Texto" pitchFamily="50" charset="0"/>
              <a:cs typeface="Soberana Texto"/>
            </a:endParaRP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es-ES" sz="1500" b="1" dirty="0" smtClean="0">
                <a:solidFill>
                  <a:schemeClr val="bg1">
                    <a:lumMod val="75000"/>
                  </a:schemeClr>
                </a:solidFill>
                <a:latin typeface="Soberana Texto" pitchFamily="50" charset="0"/>
                <a:cs typeface="Soberana Texto"/>
                <a:hlinkClick r:id="rId4" action="ppaction://hlinksldjump"/>
              </a:rPr>
              <a:t>Pantalla principal del SIARA…………………...4</a:t>
            </a:r>
            <a:endParaRPr lang="es-ES" sz="1500" b="1" dirty="0" smtClean="0">
              <a:solidFill>
                <a:schemeClr val="bg1">
                  <a:lumMod val="75000"/>
                </a:schemeClr>
              </a:solidFill>
              <a:latin typeface="Soberana Texto" pitchFamily="50" charset="0"/>
              <a:cs typeface="Soberana Texto"/>
            </a:endParaRPr>
          </a:p>
          <a:p>
            <a:pPr marL="457200" indent="-457200" algn="r">
              <a:buFont typeface="Arial" panose="020B0604020202020204" pitchFamily="34" charset="0"/>
              <a:buChar char="•"/>
            </a:pPr>
            <a:endParaRPr lang="es-ES" sz="1500" b="1" dirty="0" smtClean="0">
              <a:solidFill>
                <a:schemeClr val="bg1">
                  <a:lumMod val="75000"/>
                </a:schemeClr>
              </a:solidFill>
              <a:latin typeface="Soberana Texto" pitchFamily="50" charset="0"/>
              <a:cs typeface="Soberana Texto"/>
              <a:hlinkClick r:id="rId5" action="ppaction://hlinksldjump"/>
            </a:endParaRP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es-ES" sz="1500" b="1" dirty="0" smtClean="0">
                <a:solidFill>
                  <a:schemeClr val="bg1">
                    <a:lumMod val="75000"/>
                  </a:schemeClr>
                </a:solidFill>
                <a:latin typeface="Soberana Texto" pitchFamily="50" charset="0"/>
                <a:cs typeface="Soberana Texto"/>
                <a:hlinkClick r:id="rId5" action="ppaction://hlinksldjump"/>
              </a:rPr>
              <a:t>Barra de herramientas (Operador y Administrador)…………………………………….…5</a:t>
            </a:r>
            <a:endParaRPr lang="es-ES" sz="1500" b="1" dirty="0" smtClean="0">
              <a:solidFill>
                <a:schemeClr val="bg1">
                  <a:lumMod val="75000"/>
                </a:schemeClr>
              </a:solidFill>
              <a:latin typeface="Soberana Texto" pitchFamily="50" charset="0"/>
              <a:cs typeface="Soberana Texto"/>
            </a:endParaRPr>
          </a:p>
          <a:p>
            <a:pPr marL="457200" indent="-457200" algn="r">
              <a:buFont typeface="Arial" panose="020B0604020202020204" pitchFamily="34" charset="0"/>
              <a:buChar char="•"/>
            </a:pPr>
            <a:endParaRPr lang="es-ES" sz="1500" b="1" dirty="0" smtClean="0">
              <a:solidFill>
                <a:schemeClr val="bg1">
                  <a:lumMod val="75000"/>
                </a:schemeClr>
              </a:solidFill>
              <a:latin typeface="Soberana Texto" pitchFamily="50" charset="0"/>
              <a:cs typeface="Soberana Texto"/>
              <a:hlinkClick r:id="rId6" action="ppaction://hlinksldjump"/>
            </a:endParaRP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es-ES" sz="1500" b="1" dirty="0" smtClean="0">
                <a:solidFill>
                  <a:schemeClr val="bg1">
                    <a:lumMod val="75000"/>
                  </a:schemeClr>
                </a:solidFill>
                <a:latin typeface="Soberana Texto" pitchFamily="50" charset="0"/>
                <a:cs typeface="Soberana Texto"/>
                <a:hlinkClick r:id="rId6" action="ppaction://hlinksldjump"/>
              </a:rPr>
              <a:t>Administrador……………………………………....22</a:t>
            </a:r>
            <a:endParaRPr lang="es-ES" sz="1500" b="1" dirty="0" smtClean="0">
              <a:solidFill>
                <a:schemeClr val="bg1">
                  <a:lumMod val="75000"/>
                </a:schemeClr>
              </a:solidFill>
              <a:latin typeface="Soberana Texto" pitchFamily="50" charset="0"/>
              <a:cs typeface="Soberana Texto"/>
            </a:endParaRPr>
          </a:p>
          <a:p>
            <a:pPr marL="457200" indent="-457200" algn="r">
              <a:buFont typeface="Arial" panose="020B0604020202020204" pitchFamily="34" charset="0"/>
              <a:buChar char="•"/>
            </a:pPr>
            <a:endParaRPr lang="es-ES" sz="1500" b="1" dirty="0" smtClean="0">
              <a:solidFill>
                <a:schemeClr val="bg1">
                  <a:lumMod val="75000"/>
                </a:schemeClr>
              </a:solidFill>
              <a:latin typeface="Soberana Texto" pitchFamily="50" charset="0"/>
              <a:cs typeface="Soberana Texto"/>
              <a:hlinkClick r:id="rId7" action="ppaction://hlinksldjump"/>
            </a:endParaRP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es-ES" sz="1500" b="1" dirty="0" smtClean="0">
                <a:solidFill>
                  <a:schemeClr val="bg1">
                    <a:lumMod val="75000"/>
                  </a:schemeClr>
                </a:solidFill>
                <a:latin typeface="Soberana Texto" pitchFamily="50" charset="0"/>
                <a:cs typeface="Soberana Texto"/>
                <a:hlinkClick r:id="rId7" action="ppaction://hlinksldjump"/>
              </a:rPr>
              <a:t>Captura de Solicitud Nueva……………….......27</a:t>
            </a:r>
            <a:endParaRPr lang="es-ES" sz="1500" b="1" dirty="0" smtClean="0">
              <a:solidFill>
                <a:schemeClr val="bg1">
                  <a:lumMod val="75000"/>
                </a:schemeClr>
              </a:solidFill>
              <a:latin typeface="Soberana Texto" pitchFamily="50" charset="0"/>
              <a:cs typeface="Soberana Texto"/>
            </a:endParaRPr>
          </a:p>
          <a:p>
            <a:pPr marL="457200" indent="-457200" algn="r">
              <a:buFont typeface="Arial" panose="020B0604020202020204" pitchFamily="34" charset="0"/>
              <a:buChar char="•"/>
            </a:pPr>
            <a:endParaRPr lang="es-ES" sz="1500" b="1" dirty="0" smtClean="0">
              <a:solidFill>
                <a:schemeClr val="bg1">
                  <a:lumMod val="75000"/>
                </a:schemeClr>
              </a:solidFill>
              <a:latin typeface="Soberana Texto" pitchFamily="50" charset="0"/>
              <a:cs typeface="Soberana Texto"/>
              <a:hlinkClick r:id="rId8" action="ppaction://hlinksldjump"/>
            </a:endParaRP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es-ES" sz="1500" b="1" dirty="0" smtClean="0">
                <a:solidFill>
                  <a:schemeClr val="bg1">
                    <a:lumMod val="75000"/>
                  </a:schemeClr>
                </a:solidFill>
                <a:latin typeface="Soberana Texto" pitchFamily="50" charset="0"/>
                <a:cs typeface="Soberana Texto"/>
                <a:hlinkClick r:id="rId8" action="ppaction://hlinksldjump"/>
              </a:rPr>
              <a:t>Consideraciones generales…………………..….54</a:t>
            </a:r>
            <a:endParaRPr lang="es-ES" sz="1500" b="1" dirty="0" smtClean="0">
              <a:solidFill>
                <a:schemeClr val="bg1">
                  <a:lumMod val="75000"/>
                </a:schemeClr>
              </a:solidFill>
              <a:latin typeface="Soberana Texto" pitchFamily="50" charset="0"/>
              <a:cs typeface="Soberana Texto"/>
            </a:endParaRPr>
          </a:p>
          <a:p>
            <a:pPr marL="457200" indent="-457200" algn="r">
              <a:buFont typeface="Arial" panose="020B0604020202020204" pitchFamily="34" charset="0"/>
              <a:buChar char="•"/>
            </a:pPr>
            <a:endParaRPr lang="es-ES" sz="1500" b="1" dirty="0" smtClean="0">
              <a:solidFill>
                <a:schemeClr val="bg1">
                  <a:lumMod val="75000"/>
                </a:schemeClr>
              </a:solidFill>
              <a:latin typeface="Soberana Texto" pitchFamily="50" charset="0"/>
              <a:cs typeface="Soberana Texto"/>
              <a:hlinkClick r:id="rId9" action="ppaction://hlinksldjump"/>
            </a:endParaRP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es-ES" sz="1500" b="1" dirty="0" smtClean="0">
                <a:solidFill>
                  <a:schemeClr val="bg1">
                    <a:lumMod val="75000"/>
                  </a:schemeClr>
                </a:solidFill>
                <a:latin typeface="Soberana Texto" pitchFamily="50" charset="0"/>
                <a:cs typeface="Soberana Texto"/>
                <a:hlinkClick r:id="rId9" action="ppaction://hlinksldjump"/>
              </a:rPr>
              <a:t>Características de digitalización………….…..55</a:t>
            </a:r>
            <a:endParaRPr lang="es-ES" sz="1500" b="1" dirty="0" smtClean="0">
              <a:solidFill>
                <a:schemeClr val="bg1">
                  <a:lumMod val="75000"/>
                </a:schemeClr>
              </a:solidFill>
              <a:latin typeface="Soberana Texto" pitchFamily="50" charset="0"/>
              <a:cs typeface="Soberana Texto"/>
            </a:endParaRPr>
          </a:p>
          <a:p>
            <a:pPr marL="457200" indent="-457200" algn="r">
              <a:buFont typeface="Arial" panose="020B0604020202020204" pitchFamily="34" charset="0"/>
              <a:buChar char="•"/>
            </a:pPr>
            <a:endParaRPr lang="es-ES" sz="1500" b="1" dirty="0" smtClean="0">
              <a:solidFill>
                <a:schemeClr val="bg1">
                  <a:lumMod val="75000"/>
                </a:schemeClr>
              </a:solidFill>
              <a:latin typeface="Soberana Texto" pitchFamily="50" charset="0"/>
              <a:cs typeface="Soberana Texto"/>
              <a:hlinkClick r:id="rId10" action="ppaction://hlinksldjump"/>
            </a:endParaRP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es-ES" sz="1500" b="1" dirty="0" smtClean="0">
                <a:solidFill>
                  <a:schemeClr val="bg1">
                    <a:lumMod val="75000"/>
                  </a:schemeClr>
                </a:solidFill>
                <a:latin typeface="Soberana Texto" pitchFamily="50" charset="0"/>
                <a:cs typeface="Soberana Texto"/>
                <a:hlinkClick r:id="rId10" action="ppaction://hlinksldjump"/>
              </a:rPr>
              <a:t>Motivos de Rechazo………………………….…...56</a:t>
            </a:r>
            <a:endParaRPr lang="es-ES" sz="1500" b="1" dirty="0" smtClean="0">
              <a:solidFill>
                <a:schemeClr val="bg1">
                  <a:lumMod val="75000"/>
                </a:schemeClr>
              </a:solidFill>
              <a:latin typeface="Soberana Texto" pitchFamily="50" charset="0"/>
              <a:cs typeface="Soberana Texto"/>
            </a:endParaRPr>
          </a:p>
          <a:p>
            <a:pPr marL="457200" indent="-457200" algn="r">
              <a:buFont typeface="Arial" panose="020B0604020202020204" pitchFamily="34" charset="0"/>
              <a:buChar char="•"/>
            </a:pPr>
            <a:endParaRPr lang="es-ES" sz="1500" b="1" dirty="0" smtClean="0">
              <a:solidFill>
                <a:schemeClr val="bg1">
                  <a:lumMod val="75000"/>
                </a:schemeClr>
              </a:solidFill>
              <a:latin typeface="Soberana Texto" pitchFamily="50" charset="0"/>
              <a:cs typeface="Soberana Texto"/>
              <a:hlinkClick r:id="rId11" action="ppaction://hlinksldjump"/>
            </a:endParaRP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es-ES" sz="1500" b="1" dirty="0" smtClean="0">
                <a:solidFill>
                  <a:schemeClr val="bg1">
                    <a:lumMod val="75000"/>
                  </a:schemeClr>
                </a:solidFill>
                <a:latin typeface="Soberana Texto" pitchFamily="50" charset="0"/>
                <a:cs typeface="Soberana Texto"/>
                <a:hlinkClick r:id="rId11" action="ppaction://hlinksldjump"/>
              </a:rPr>
              <a:t>Datos de contacto……………………………..…..58</a:t>
            </a:r>
            <a:endParaRPr lang="es-ES" sz="1500" b="1" dirty="0" smtClean="0">
              <a:solidFill>
                <a:schemeClr val="bg1">
                  <a:lumMod val="75000"/>
                </a:schemeClr>
              </a:solidFill>
              <a:latin typeface="Soberana Texto" pitchFamily="50" charset="0"/>
              <a:cs typeface="Soberana Texto"/>
            </a:endParaRPr>
          </a:p>
          <a:p>
            <a:pPr algn="just"/>
            <a:endParaRPr lang="es-ES" sz="2800" b="1" dirty="0">
              <a:solidFill>
                <a:srgbClr val="7F7F7F"/>
              </a:solidFill>
              <a:latin typeface="Soberana Titular" pitchFamily="50" charset="0"/>
              <a:cs typeface="Soberana Texto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611883"/>
            <a:ext cx="9144000" cy="9496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F46D-A13A-6448-95E4-562B5A3231DD}" type="slidenum">
              <a:rPr lang="es-ES" smtClean="0"/>
              <a:t>2</a:t>
            </a:fld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31369" y="391991"/>
            <a:ext cx="952500" cy="5334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9719" y="323220"/>
            <a:ext cx="22098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4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241" y="1886522"/>
            <a:ext cx="4408318" cy="4445364"/>
          </a:xfrm>
          <a:prstGeom prst="rect">
            <a:avLst/>
          </a:prstGeom>
        </p:spPr>
      </p:pic>
      <p:pic>
        <p:nvPicPr>
          <p:cNvPr id="12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282" y="1886522"/>
            <a:ext cx="4408318" cy="444536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55" y="1632817"/>
            <a:ext cx="8382000" cy="1501508"/>
          </a:xfrm>
        </p:spPr>
        <p:txBody>
          <a:bodyPr>
            <a:normAutofit/>
          </a:bodyPr>
          <a:lstStyle/>
          <a:p>
            <a:r>
              <a:rPr lang="es-MX" sz="1800" dirty="0" smtClean="0">
                <a:latin typeface="Soberana Texto" pitchFamily="50" charset="0"/>
              </a:rPr>
              <a:t>En este apartado se puede observar el seguimiento de las solicitudes </a:t>
            </a:r>
            <a:r>
              <a:rPr lang="es-MX" sz="1800" b="1" dirty="0" smtClean="0">
                <a:latin typeface="Soberana Texto" pitchFamily="50" charset="0"/>
              </a:rPr>
              <a:t>Ingresadas </a:t>
            </a:r>
            <a:r>
              <a:rPr lang="es-MX" sz="1800" dirty="0" smtClean="0">
                <a:latin typeface="Soberana Texto" pitchFamily="50" charset="0"/>
              </a:rPr>
              <a:t>en la CNBV.</a:t>
            </a:r>
          </a:p>
          <a:p>
            <a:r>
              <a:rPr lang="es-MX" sz="1800" dirty="0" smtClean="0">
                <a:latin typeface="Soberana Texto" pitchFamily="50" charset="0"/>
              </a:rPr>
              <a:t>Se puede descargar el reporte en formato PDF y Excel.</a:t>
            </a:r>
          </a:p>
        </p:txBody>
      </p:sp>
      <p:sp>
        <p:nvSpPr>
          <p:cNvPr id="8" name="3 Marcador de número de diapositiva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3" name="3 Marcador de número de diapositiva"/>
          <p:cNvSpPr txBox="1">
            <a:spLocks/>
          </p:cNvSpPr>
          <p:nvPr/>
        </p:nvSpPr>
        <p:spPr>
          <a:xfrm>
            <a:off x="6740769" y="62453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CF46D-A13A-6448-95E4-562B5A3231DD}" type="slidenum">
              <a:rPr lang="es-ES" smtClean="0"/>
              <a:pPr/>
              <a:t>20</a:t>
            </a:fld>
            <a:endParaRPr lang="es-ES" dirty="0"/>
          </a:p>
        </p:txBody>
      </p:sp>
      <p:pic>
        <p:nvPicPr>
          <p:cNvPr id="14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45" y="6649426"/>
            <a:ext cx="9144000" cy="94967"/>
          </a:xfrm>
          <a:prstGeom prst="rect">
            <a:avLst/>
          </a:prstGeom>
        </p:spPr>
      </p:pic>
      <p:pic>
        <p:nvPicPr>
          <p:cNvPr id="15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769" y="544391"/>
            <a:ext cx="952500" cy="533400"/>
          </a:xfrm>
          <a:prstGeom prst="rect">
            <a:avLst/>
          </a:prstGeom>
        </p:spPr>
      </p:pic>
      <p:pic>
        <p:nvPicPr>
          <p:cNvPr id="16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19" y="475620"/>
            <a:ext cx="2209800" cy="67310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71196" y="754084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Consulta Respuesta (Visor)</a:t>
            </a:r>
            <a:endParaRPr lang="es-AR" sz="2800" b="1" dirty="0">
              <a:solidFill>
                <a:schemeClr val="bg1">
                  <a:lumMod val="50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17" name="16 Flecha izquierda">
            <a:hlinkClick r:id="rId6" action="ppaction://hlinksldjump"/>
          </p:cNvPr>
          <p:cNvSpPr/>
          <p:nvPr/>
        </p:nvSpPr>
        <p:spPr>
          <a:xfrm>
            <a:off x="7922273" y="5343219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sp>
        <p:nvSpPr>
          <p:cNvPr id="18" name="17 Flecha derecha">
            <a:hlinkClick r:id="rId7" action="ppaction://hlinksldjump"/>
          </p:cNvPr>
          <p:cNvSpPr/>
          <p:nvPr/>
        </p:nvSpPr>
        <p:spPr>
          <a:xfrm>
            <a:off x="7983417" y="5837013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50" y="2694334"/>
            <a:ext cx="88582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9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241" y="1886522"/>
            <a:ext cx="4408318" cy="4445364"/>
          </a:xfrm>
          <a:prstGeom prst="rect">
            <a:avLst/>
          </a:prstGeom>
        </p:spPr>
      </p:pic>
      <p:pic>
        <p:nvPicPr>
          <p:cNvPr id="12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282" y="1886522"/>
            <a:ext cx="4408318" cy="444536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55" y="1650411"/>
            <a:ext cx="8382000" cy="1220155"/>
          </a:xfrm>
        </p:spPr>
        <p:txBody>
          <a:bodyPr>
            <a:normAutofit fontScale="85000" lnSpcReduction="20000"/>
          </a:bodyPr>
          <a:lstStyle/>
          <a:p>
            <a:endParaRPr lang="es-MX" sz="1800" dirty="0" smtClean="0">
              <a:latin typeface="Soberana Texto" pitchFamily="50" charset="0"/>
            </a:endParaRPr>
          </a:p>
          <a:p>
            <a:r>
              <a:rPr lang="es-MX" sz="1900" dirty="0" smtClean="0">
                <a:latin typeface="Soberana Texto" pitchFamily="50" charset="0"/>
              </a:rPr>
              <a:t>Elegir el folio SIARA que se desea consultar.</a:t>
            </a:r>
          </a:p>
          <a:p>
            <a:endParaRPr lang="es-MX" sz="1900" dirty="0" smtClean="0">
              <a:latin typeface="Soberana Texto" pitchFamily="50" charset="0"/>
            </a:endParaRPr>
          </a:p>
          <a:p>
            <a:r>
              <a:rPr lang="es-MX" sz="1900" dirty="0" smtClean="0">
                <a:latin typeface="Soberana Texto" pitchFamily="50" charset="0"/>
              </a:rPr>
              <a:t>Dar clic en “Ver detalle” y elegir el formato en el que se desea ver el reporte.</a:t>
            </a:r>
          </a:p>
        </p:txBody>
      </p:sp>
      <p:sp>
        <p:nvSpPr>
          <p:cNvPr id="8" name="3 Marcador de número de diapositiva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3" name="3 Marcador de número de diapositiva"/>
          <p:cNvSpPr txBox="1">
            <a:spLocks/>
          </p:cNvSpPr>
          <p:nvPr/>
        </p:nvSpPr>
        <p:spPr>
          <a:xfrm>
            <a:off x="6740769" y="62453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CF46D-A13A-6448-95E4-562B5A3231DD}" type="slidenum">
              <a:rPr lang="es-ES" smtClean="0"/>
              <a:pPr/>
              <a:t>21</a:t>
            </a:fld>
            <a:endParaRPr lang="es-ES" dirty="0"/>
          </a:p>
        </p:txBody>
      </p:sp>
      <p:pic>
        <p:nvPicPr>
          <p:cNvPr id="14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45" y="6649426"/>
            <a:ext cx="9144000" cy="94967"/>
          </a:xfrm>
          <a:prstGeom prst="rect">
            <a:avLst/>
          </a:prstGeom>
        </p:spPr>
      </p:pic>
      <p:pic>
        <p:nvPicPr>
          <p:cNvPr id="15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769" y="544391"/>
            <a:ext cx="952500" cy="533400"/>
          </a:xfrm>
          <a:prstGeom prst="rect">
            <a:avLst/>
          </a:prstGeom>
        </p:spPr>
      </p:pic>
      <p:pic>
        <p:nvPicPr>
          <p:cNvPr id="16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19" y="475620"/>
            <a:ext cx="2209800" cy="67310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86641" y="830122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Consulta Respuestas (Visor)</a:t>
            </a:r>
            <a:endParaRPr lang="es-AR" sz="2800" b="1" dirty="0">
              <a:solidFill>
                <a:schemeClr val="bg1">
                  <a:lumMod val="50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17" name="16 Flecha izquierda">
            <a:hlinkClick r:id="rId6" action="ppaction://hlinksldjump"/>
          </p:cNvPr>
          <p:cNvSpPr/>
          <p:nvPr/>
        </p:nvSpPr>
        <p:spPr>
          <a:xfrm>
            <a:off x="7854461" y="5275079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Menú</a:t>
            </a:r>
            <a:endParaRPr lang="es-AR" dirty="0"/>
          </a:p>
        </p:txBody>
      </p:sp>
      <p:sp>
        <p:nvSpPr>
          <p:cNvPr id="19" name="18 Flecha izquierda">
            <a:hlinkClick r:id="rId7" action="ppaction://hlinksldjump"/>
          </p:cNvPr>
          <p:cNvSpPr/>
          <p:nvPr/>
        </p:nvSpPr>
        <p:spPr>
          <a:xfrm>
            <a:off x="7854461" y="5838092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966" y="2936994"/>
            <a:ext cx="7190495" cy="33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241" y="1886522"/>
            <a:ext cx="4408318" cy="4445364"/>
          </a:xfrm>
          <a:prstGeom prst="rect">
            <a:avLst/>
          </a:prstGeom>
        </p:spPr>
      </p:pic>
      <p:pic>
        <p:nvPicPr>
          <p:cNvPr id="12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451" y="1886522"/>
            <a:ext cx="4408318" cy="4445364"/>
          </a:xfrm>
          <a:prstGeom prst="rect">
            <a:avLst/>
          </a:prstGeom>
        </p:spPr>
      </p:pic>
      <p:sp>
        <p:nvSpPr>
          <p:cNvPr id="8" name="3 Marcador de número de diapositiva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3" name="3 Marcador de número de diapositiva"/>
          <p:cNvSpPr txBox="1">
            <a:spLocks/>
          </p:cNvSpPr>
          <p:nvPr/>
        </p:nvSpPr>
        <p:spPr>
          <a:xfrm>
            <a:off x="6740769" y="62453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CF46D-A13A-6448-95E4-562B5A3231DD}" type="slidenum">
              <a:rPr lang="es-ES" smtClean="0"/>
              <a:pPr/>
              <a:t>22</a:t>
            </a:fld>
            <a:endParaRPr lang="es-ES" dirty="0"/>
          </a:p>
        </p:txBody>
      </p:sp>
      <p:pic>
        <p:nvPicPr>
          <p:cNvPr id="14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45" y="6649426"/>
            <a:ext cx="9144000" cy="94967"/>
          </a:xfrm>
          <a:prstGeom prst="rect">
            <a:avLst/>
          </a:prstGeom>
        </p:spPr>
      </p:pic>
      <p:pic>
        <p:nvPicPr>
          <p:cNvPr id="15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769" y="544391"/>
            <a:ext cx="952500" cy="533400"/>
          </a:xfrm>
          <a:prstGeom prst="rect">
            <a:avLst/>
          </a:prstGeom>
        </p:spPr>
      </p:pic>
      <p:pic>
        <p:nvPicPr>
          <p:cNvPr id="16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19" y="475620"/>
            <a:ext cx="2209800" cy="67310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09600" y="477819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Administrador</a:t>
            </a:r>
            <a:endParaRPr lang="es-AR" sz="2800" b="1" dirty="0">
              <a:solidFill>
                <a:schemeClr val="bg1">
                  <a:lumMod val="50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11" name="10 Flecha izquierda">
            <a:hlinkClick r:id="rId6" action="ppaction://hlinksldjump"/>
          </p:cNvPr>
          <p:cNvSpPr/>
          <p:nvPr/>
        </p:nvSpPr>
        <p:spPr>
          <a:xfrm>
            <a:off x="7922273" y="5343219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Menú</a:t>
            </a:r>
            <a:endParaRPr lang="es-AR" dirty="0"/>
          </a:p>
        </p:txBody>
      </p:sp>
      <p:sp>
        <p:nvSpPr>
          <p:cNvPr id="17" name="16 Flecha derecha">
            <a:hlinkClick r:id="rId7" action="ppaction://hlinksldjump"/>
          </p:cNvPr>
          <p:cNvSpPr/>
          <p:nvPr/>
        </p:nvSpPr>
        <p:spPr>
          <a:xfrm>
            <a:off x="7983417" y="5837013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975" y="1540037"/>
            <a:ext cx="8237294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7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241" y="1886522"/>
            <a:ext cx="4408318" cy="4445364"/>
          </a:xfrm>
          <a:prstGeom prst="rect">
            <a:avLst/>
          </a:prstGeom>
        </p:spPr>
      </p:pic>
      <p:pic>
        <p:nvPicPr>
          <p:cNvPr id="12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282" y="1886522"/>
            <a:ext cx="4408318" cy="444536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1057" y="1531754"/>
            <a:ext cx="8628185" cy="1500556"/>
          </a:xfrm>
        </p:spPr>
        <p:txBody>
          <a:bodyPr>
            <a:noAutofit/>
          </a:bodyPr>
          <a:lstStyle/>
          <a:p>
            <a:r>
              <a:rPr lang="es-MX" sz="1800" dirty="0" smtClean="0">
                <a:latin typeface="Soberana Texto" pitchFamily="50" charset="0"/>
              </a:rPr>
              <a:t>Consulta de solicitudes en captura propias y de otros usuarios de la misma unidad.</a:t>
            </a:r>
          </a:p>
          <a:p>
            <a:r>
              <a:rPr lang="es-MX" sz="1800" dirty="0" smtClean="0">
                <a:latin typeface="Soberana Texto" pitchFamily="50" charset="0"/>
              </a:rPr>
              <a:t>Contiene las mismas funciones que la sección de “Solicitudes en Captura” como “Folio”, “</a:t>
            </a:r>
            <a:r>
              <a:rPr lang="es-MX" sz="1800" dirty="0">
                <a:latin typeface="Soberana Texto" pitchFamily="50" charset="0"/>
              </a:rPr>
              <a:t>R</a:t>
            </a:r>
            <a:r>
              <a:rPr lang="es-MX" sz="1800" dirty="0" smtClean="0">
                <a:latin typeface="Soberana Texto" pitchFamily="50" charset="0"/>
              </a:rPr>
              <a:t>esponsable”, “Etapa”, “Copiar”, “Reasignar”, e “Imprimir”.  La función “Borrar” sólo está habilitada para el usuario con perfil Administrador.</a:t>
            </a:r>
            <a:endParaRPr lang="es-MX" sz="1800" dirty="0">
              <a:latin typeface="Soberana Texto" pitchFamily="50" charset="0"/>
            </a:endParaRPr>
          </a:p>
        </p:txBody>
      </p:sp>
      <p:sp>
        <p:nvSpPr>
          <p:cNvPr id="8" name="3 Marcador de número de diapositiva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3" name="3 Marcador de número de diapositiva"/>
          <p:cNvSpPr txBox="1">
            <a:spLocks/>
          </p:cNvSpPr>
          <p:nvPr/>
        </p:nvSpPr>
        <p:spPr>
          <a:xfrm>
            <a:off x="6740769" y="62453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CF46D-A13A-6448-95E4-562B5A3231DD}" type="slidenum">
              <a:rPr lang="es-ES" smtClean="0"/>
              <a:pPr/>
              <a:t>23</a:t>
            </a:fld>
            <a:endParaRPr lang="es-ES" dirty="0"/>
          </a:p>
        </p:txBody>
      </p:sp>
      <p:pic>
        <p:nvPicPr>
          <p:cNvPr id="14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45" y="6649426"/>
            <a:ext cx="9144000" cy="94967"/>
          </a:xfrm>
          <a:prstGeom prst="rect">
            <a:avLst/>
          </a:prstGeom>
        </p:spPr>
      </p:pic>
      <p:pic>
        <p:nvPicPr>
          <p:cNvPr id="15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769" y="544391"/>
            <a:ext cx="952500" cy="533400"/>
          </a:xfrm>
          <a:prstGeom prst="rect">
            <a:avLst/>
          </a:prstGeom>
        </p:spPr>
      </p:pic>
      <p:pic>
        <p:nvPicPr>
          <p:cNvPr id="16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19" y="475620"/>
            <a:ext cx="2209800" cy="67310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33755" y="791493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ADM Solicitudes en Captura</a:t>
            </a:r>
            <a:endParaRPr lang="es-AR" sz="2800" b="1" dirty="0">
              <a:solidFill>
                <a:schemeClr val="bg1">
                  <a:lumMod val="50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17" name="16 Flecha izquierda">
            <a:hlinkClick r:id="rId6" action="ppaction://hlinksldjump"/>
          </p:cNvPr>
          <p:cNvSpPr/>
          <p:nvPr/>
        </p:nvSpPr>
        <p:spPr>
          <a:xfrm>
            <a:off x="7922273" y="5343219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sp>
        <p:nvSpPr>
          <p:cNvPr id="18" name="17 Flecha derecha">
            <a:hlinkClick r:id="rId7" action="ppaction://hlinksldjump"/>
          </p:cNvPr>
          <p:cNvSpPr/>
          <p:nvPr/>
        </p:nvSpPr>
        <p:spPr>
          <a:xfrm>
            <a:off x="7983417" y="5837013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579" y="3721773"/>
            <a:ext cx="7535935" cy="276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1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241" y="1886522"/>
            <a:ext cx="4408318" cy="4445364"/>
          </a:xfrm>
          <a:prstGeom prst="rect">
            <a:avLst/>
          </a:prstGeom>
        </p:spPr>
      </p:pic>
      <p:pic>
        <p:nvPicPr>
          <p:cNvPr id="12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282" y="1886522"/>
            <a:ext cx="4408318" cy="444536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6983" y="1580113"/>
            <a:ext cx="8382000" cy="1371600"/>
          </a:xfrm>
        </p:spPr>
        <p:txBody>
          <a:bodyPr>
            <a:normAutofit fontScale="47500" lnSpcReduction="20000"/>
          </a:bodyPr>
          <a:lstStyle/>
          <a:p>
            <a:r>
              <a:rPr lang="es-MX" dirty="0" smtClean="0">
                <a:latin typeface="Soberana Texto" pitchFamily="50" charset="0"/>
              </a:rPr>
              <a:t>Consulta y seguimiento de solicitudes enviadas propias y de otros usuarios de la misma unidad.</a:t>
            </a:r>
          </a:p>
          <a:p>
            <a:r>
              <a:rPr lang="es-MX" dirty="0" smtClean="0">
                <a:latin typeface="Soberana Texto" pitchFamily="50" charset="0"/>
              </a:rPr>
              <a:t>Contiene las mismas funciones de la sección “Solicitudes Enviadas CNBV” como “Folio”, “Responsable”, “Estatus”, “Fecha de envío”, “Ir a”, “Copiar”, “Reasignar”, “Imprimir”, “Acuse” y “Consulta Respuesta”.</a:t>
            </a:r>
          </a:p>
        </p:txBody>
      </p:sp>
      <p:sp>
        <p:nvSpPr>
          <p:cNvPr id="8" name="3 Marcador de número de diapositiva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3" name="3 Marcador de número de diapositiva"/>
          <p:cNvSpPr txBox="1">
            <a:spLocks/>
          </p:cNvSpPr>
          <p:nvPr/>
        </p:nvSpPr>
        <p:spPr>
          <a:xfrm>
            <a:off x="6740769" y="62453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CF46D-A13A-6448-95E4-562B5A3231DD}" type="slidenum">
              <a:rPr lang="es-ES" smtClean="0"/>
              <a:pPr/>
              <a:t>24</a:t>
            </a:fld>
            <a:endParaRPr lang="es-ES" dirty="0"/>
          </a:p>
        </p:txBody>
      </p:sp>
      <p:pic>
        <p:nvPicPr>
          <p:cNvPr id="14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45" y="6649426"/>
            <a:ext cx="9144000" cy="94967"/>
          </a:xfrm>
          <a:prstGeom prst="rect">
            <a:avLst/>
          </a:prstGeom>
        </p:spPr>
      </p:pic>
      <p:pic>
        <p:nvPicPr>
          <p:cNvPr id="15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769" y="544391"/>
            <a:ext cx="952500" cy="533400"/>
          </a:xfrm>
          <a:prstGeom prst="rect">
            <a:avLst/>
          </a:prstGeom>
        </p:spPr>
      </p:pic>
      <p:pic>
        <p:nvPicPr>
          <p:cNvPr id="16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19" y="475620"/>
            <a:ext cx="2209800" cy="67310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75141" y="769650"/>
            <a:ext cx="8229600" cy="1143000"/>
          </a:xfrm>
        </p:spPr>
        <p:txBody>
          <a:bodyPr>
            <a:no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ADM Solicitudes Enviadas CNBV</a:t>
            </a:r>
            <a:endParaRPr lang="es-AR" sz="2800" b="1" dirty="0">
              <a:solidFill>
                <a:schemeClr val="bg1">
                  <a:lumMod val="50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17" name="16 Flecha izquierda">
            <a:hlinkClick r:id="rId6" action="ppaction://hlinksldjump"/>
          </p:cNvPr>
          <p:cNvSpPr/>
          <p:nvPr/>
        </p:nvSpPr>
        <p:spPr>
          <a:xfrm>
            <a:off x="7975028" y="5259166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sp>
        <p:nvSpPr>
          <p:cNvPr id="18" name="17 Flecha derecha">
            <a:hlinkClick r:id="rId7" action="ppaction://hlinksldjump"/>
          </p:cNvPr>
          <p:cNvSpPr/>
          <p:nvPr/>
        </p:nvSpPr>
        <p:spPr>
          <a:xfrm>
            <a:off x="8036172" y="5752960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983" y="2908342"/>
            <a:ext cx="7617473" cy="323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0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241" y="1886522"/>
            <a:ext cx="4408318" cy="4445364"/>
          </a:xfrm>
          <a:prstGeom prst="rect">
            <a:avLst/>
          </a:prstGeom>
        </p:spPr>
      </p:pic>
      <p:pic>
        <p:nvPicPr>
          <p:cNvPr id="12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282" y="1886522"/>
            <a:ext cx="4408318" cy="444536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55" y="1314354"/>
            <a:ext cx="8382000" cy="1149815"/>
          </a:xfrm>
        </p:spPr>
        <p:txBody>
          <a:bodyPr>
            <a:noAutofit/>
          </a:bodyPr>
          <a:lstStyle/>
          <a:p>
            <a:endParaRPr lang="es-MX" sz="1800" dirty="0" smtClean="0">
              <a:latin typeface="Soberana Texto" pitchFamily="50" charset="0"/>
            </a:endParaRPr>
          </a:p>
          <a:p>
            <a:r>
              <a:rPr lang="es-MX" sz="1800" dirty="0" smtClean="0">
                <a:latin typeface="Soberana Texto" pitchFamily="50" charset="0"/>
              </a:rPr>
              <a:t>El usuario con perfil Administrador puede actualizar desde el portal del SIARA los datos de la persona facultada para suscribir el requerimiento.</a:t>
            </a:r>
          </a:p>
        </p:txBody>
      </p:sp>
      <p:sp>
        <p:nvSpPr>
          <p:cNvPr id="8" name="3 Marcador de número de diapositiva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3" name="3 Marcador de número de diapositiva"/>
          <p:cNvSpPr txBox="1">
            <a:spLocks/>
          </p:cNvSpPr>
          <p:nvPr/>
        </p:nvSpPr>
        <p:spPr>
          <a:xfrm>
            <a:off x="6740769" y="62453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CF46D-A13A-6448-95E4-562B5A3231DD}" type="slidenum">
              <a:rPr lang="es-ES" smtClean="0"/>
              <a:pPr/>
              <a:t>25</a:t>
            </a:fld>
            <a:endParaRPr lang="es-ES" dirty="0"/>
          </a:p>
        </p:txBody>
      </p:sp>
      <p:pic>
        <p:nvPicPr>
          <p:cNvPr id="14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45" y="6649426"/>
            <a:ext cx="9144000" cy="94967"/>
          </a:xfrm>
          <a:prstGeom prst="rect">
            <a:avLst/>
          </a:prstGeom>
        </p:spPr>
      </p:pic>
      <p:pic>
        <p:nvPicPr>
          <p:cNvPr id="15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769" y="544391"/>
            <a:ext cx="952500" cy="533400"/>
          </a:xfrm>
          <a:prstGeom prst="rect">
            <a:avLst/>
          </a:prstGeom>
        </p:spPr>
      </p:pic>
      <p:pic>
        <p:nvPicPr>
          <p:cNvPr id="16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19" y="475620"/>
            <a:ext cx="2209800" cy="67310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32119" y="595404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Datos Solicitante</a:t>
            </a:r>
            <a:endParaRPr lang="es-AR" sz="2800" b="1" dirty="0">
              <a:solidFill>
                <a:schemeClr val="bg1">
                  <a:lumMod val="50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17" name="16 Flecha izquierda">
            <a:hlinkClick r:id="rId6" action="ppaction://hlinksldjump"/>
          </p:cNvPr>
          <p:cNvSpPr/>
          <p:nvPr/>
        </p:nvSpPr>
        <p:spPr>
          <a:xfrm>
            <a:off x="7945719" y="3862307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sp>
        <p:nvSpPr>
          <p:cNvPr id="18" name="17 Flecha derecha">
            <a:hlinkClick r:id="rId7" action="ppaction://hlinksldjump"/>
          </p:cNvPr>
          <p:cNvSpPr/>
          <p:nvPr/>
        </p:nvSpPr>
        <p:spPr>
          <a:xfrm>
            <a:off x="8006863" y="4356101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351" y="2641608"/>
            <a:ext cx="7481049" cy="402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1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241" y="1886522"/>
            <a:ext cx="4408318" cy="4445364"/>
          </a:xfrm>
          <a:prstGeom prst="rect">
            <a:avLst/>
          </a:prstGeom>
        </p:spPr>
      </p:pic>
      <p:pic>
        <p:nvPicPr>
          <p:cNvPr id="12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282" y="1886522"/>
            <a:ext cx="4408318" cy="444536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55" y="1464430"/>
            <a:ext cx="8382000" cy="4608124"/>
          </a:xfrm>
        </p:spPr>
        <p:txBody>
          <a:bodyPr>
            <a:normAutofit/>
          </a:bodyPr>
          <a:lstStyle/>
          <a:p>
            <a:r>
              <a:rPr lang="es-MX" sz="1800" dirty="0" smtClean="0">
                <a:latin typeface="Soberana Texto" pitchFamily="50" charset="0"/>
              </a:rPr>
              <a:t>El usuario con perfil “Administrador” es el único que tiene habilitado el paso “6 Enviar” para hacer el envío de las solicitudes a la CNBV.</a:t>
            </a:r>
          </a:p>
        </p:txBody>
      </p:sp>
      <p:sp>
        <p:nvSpPr>
          <p:cNvPr id="8" name="3 Marcador de número de diapositiva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3" name="3 Marcador de número de diapositiva"/>
          <p:cNvSpPr txBox="1">
            <a:spLocks/>
          </p:cNvSpPr>
          <p:nvPr/>
        </p:nvSpPr>
        <p:spPr>
          <a:xfrm>
            <a:off x="6750005" y="62546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CF46D-A13A-6448-95E4-562B5A3231DD}" type="slidenum">
              <a:rPr lang="es-ES" smtClean="0"/>
              <a:pPr/>
              <a:t>26</a:t>
            </a:fld>
            <a:endParaRPr lang="es-ES" dirty="0"/>
          </a:p>
        </p:txBody>
      </p:sp>
      <p:pic>
        <p:nvPicPr>
          <p:cNvPr id="14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45" y="6649426"/>
            <a:ext cx="9144000" cy="94967"/>
          </a:xfrm>
          <a:prstGeom prst="rect">
            <a:avLst/>
          </a:prstGeom>
        </p:spPr>
      </p:pic>
      <p:pic>
        <p:nvPicPr>
          <p:cNvPr id="15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769" y="544391"/>
            <a:ext cx="952500" cy="533400"/>
          </a:xfrm>
          <a:prstGeom prst="rect">
            <a:avLst/>
          </a:prstGeom>
        </p:spPr>
      </p:pic>
      <p:pic>
        <p:nvPicPr>
          <p:cNvPr id="16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19" y="475620"/>
            <a:ext cx="2209800" cy="67310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637922" y="475620"/>
            <a:ext cx="5019024" cy="1015363"/>
          </a:xfrm>
        </p:spPr>
        <p:txBody>
          <a:bodyPr>
            <a:no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Envío de solicitudes a la CNBV</a:t>
            </a:r>
            <a:endParaRPr lang="es-AR" sz="2800" b="1" dirty="0">
              <a:solidFill>
                <a:schemeClr val="bg1">
                  <a:lumMod val="50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17" name="16 Flecha izquierda">
            <a:hlinkClick r:id="rId6" action="ppaction://hlinksldjump"/>
          </p:cNvPr>
          <p:cNvSpPr/>
          <p:nvPr/>
        </p:nvSpPr>
        <p:spPr>
          <a:xfrm>
            <a:off x="7887104" y="5821873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sp>
        <p:nvSpPr>
          <p:cNvPr id="19" name="18 Flecha izquierda">
            <a:hlinkClick r:id="rId7" action="ppaction://hlinksldjump"/>
          </p:cNvPr>
          <p:cNvSpPr/>
          <p:nvPr/>
        </p:nvSpPr>
        <p:spPr>
          <a:xfrm>
            <a:off x="7887103" y="5328079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Menú</a:t>
            </a:r>
            <a:endParaRPr lang="es-A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9361" y="2449882"/>
            <a:ext cx="6544408" cy="37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9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19" y="323220"/>
            <a:ext cx="2209800" cy="673100"/>
          </a:xfrm>
          <a:prstGeom prst="rect">
            <a:avLst/>
          </a:prstGeom>
        </p:spPr>
      </p:pic>
      <p:pic>
        <p:nvPicPr>
          <p:cNvPr id="7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841" y="1734122"/>
            <a:ext cx="4408318" cy="444536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5158" y="39199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sz="36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/>
            </a:r>
            <a:br>
              <a:rPr lang="es-MX" sz="36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</a:br>
            <a:r>
              <a:rPr lang="es-MX" sz="36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/>
            </a:r>
            <a:br>
              <a:rPr lang="es-MX" sz="36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</a:br>
            <a:r>
              <a:rPr lang="es-MX" sz="31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Captura </a:t>
            </a:r>
            <a:r>
              <a:rPr lang="es-MX" sz="3100" b="1" dirty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de Solicitud</a:t>
            </a:r>
            <a:r>
              <a:rPr lang="es-MX" sz="3600" b="1" dirty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/>
            </a:r>
            <a:br>
              <a:rPr lang="es-MX" sz="3600" b="1" dirty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</a:br>
            <a:r>
              <a:rPr lang="es-MX" sz="20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“Solicitud nueva”</a:t>
            </a:r>
            <a:endParaRPr lang="es-AR" sz="2000" b="1" dirty="0">
              <a:solidFill>
                <a:schemeClr val="bg1">
                  <a:lumMod val="50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F46D-A13A-6448-95E4-562B5A3231DD}" type="slidenum">
              <a:rPr lang="es-ES" smtClean="0"/>
              <a:t>27</a:t>
            </a:fld>
            <a:endParaRPr lang="es-ES"/>
          </a:p>
        </p:txBody>
      </p:sp>
      <p:pic>
        <p:nvPicPr>
          <p:cNvPr id="5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369" y="391991"/>
            <a:ext cx="952500" cy="533400"/>
          </a:xfrm>
          <a:prstGeom prst="rect">
            <a:avLst/>
          </a:prstGeom>
        </p:spPr>
      </p:pic>
      <p:pic>
        <p:nvPicPr>
          <p:cNvPr id="8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883"/>
            <a:ext cx="9144000" cy="94967"/>
          </a:xfrm>
          <a:prstGeom prst="rect">
            <a:avLst/>
          </a:prstGeom>
        </p:spPr>
      </p:pic>
      <p:sp>
        <p:nvSpPr>
          <p:cNvPr id="10" name="9 Flecha derecha">
            <a:hlinkClick r:id="rId6" action="ppaction://hlinksldjump"/>
          </p:cNvPr>
          <p:cNvSpPr/>
          <p:nvPr/>
        </p:nvSpPr>
        <p:spPr>
          <a:xfrm>
            <a:off x="7907620" y="5928661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  <p:sp>
        <p:nvSpPr>
          <p:cNvPr id="9" name="8 Flecha izquierda">
            <a:hlinkClick r:id="rId7" action="ppaction://hlinksldjump"/>
          </p:cNvPr>
          <p:cNvSpPr/>
          <p:nvPr/>
        </p:nvSpPr>
        <p:spPr>
          <a:xfrm>
            <a:off x="7844607" y="5397397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Menú</a:t>
            </a:r>
            <a:endParaRPr lang="es-AR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718" y="1963607"/>
            <a:ext cx="7275501" cy="396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8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369" y="391991"/>
            <a:ext cx="952500" cy="533400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19" y="323220"/>
            <a:ext cx="2209800" cy="673100"/>
          </a:xfrm>
          <a:prstGeom prst="rect">
            <a:avLst/>
          </a:prstGeom>
        </p:spPr>
      </p:pic>
      <p:pic>
        <p:nvPicPr>
          <p:cNvPr id="7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841" y="1734122"/>
            <a:ext cx="4408318" cy="444536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9719" y="703765"/>
            <a:ext cx="8229600" cy="1143000"/>
          </a:xfrm>
        </p:spPr>
        <p:txBody>
          <a:bodyPr>
            <a:noAutofit/>
          </a:bodyPr>
          <a:lstStyle/>
          <a:p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1. Origen del Requerimiento</a:t>
            </a:r>
            <a:b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</a:br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1.1 Identificación del Requerimiento</a:t>
            </a:r>
            <a:endParaRPr lang="es-AR" sz="2400" b="1" dirty="0">
              <a:solidFill>
                <a:schemeClr val="bg1">
                  <a:lumMod val="50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F46D-A13A-6448-95E4-562B5A3231DD}" type="slidenum">
              <a:rPr lang="es-ES" smtClean="0"/>
              <a:t>28</a:t>
            </a:fld>
            <a:endParaRPr lang="es-ES"/>
          </a:p>
        </p:txBody>
      </p:sp>
      <p:pic>
        <p:nvPicPr>
          <p:cNvPr id="8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883"/>
            <a:ext cx="9144000" cy="94967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591491" y="1777116"/>
            <a:ext cx="8453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 smtClean="0">
                <a:latin typeface="Soberana Texto" pitchFamily="50" charset="0"/>
              </a:rPr>
              <a:t>Seleccionar el tipo de requerimiento a capturar,  este puede ser una solicitud de aseguramiento, desbloqueo o transferencia de saldo o  una solicitud de información y/o documentación.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 smtClean="0">
                <a:latin typeface="Soberana Texto" pitchFamily="50" charset="0"/>
              </a:rPr>
              <a:t>Capturar Número de Oficio de referencia de la autoridad y N. de Expediente.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 smtClean="0">
                <a:latin typeface="Soberana Texto" pitchFamily="50" charset="0"/>
              </a:rPr>
              <a:t>Dar clic en </a:t>
            </a:r>
            <a:r>
              <a:rPr lang="es-MX" sz="1500" b="1" dirty="0" smtClean="0">
                <a:latin typeface="Soberana Texto" pitchFamily="50" charset="0"/>
              </a:rPr>
              <a:t>“Guardar”.</a:t>
            </a:r>
            <a:endParaRPr lang="es-AR" sz="1500" b="1" dirty="0">
              <a:latin typeface="Soberana Texto" pitchFamily="50" charset="0"/>
            </a:endParaRPr>
          </a:p>
        </p:txBody>
      </p:sp>
      <p:sp>
        <p:nvSpPr>
          <p:cNvPr id="10" name="9 Flecha derecha">
            <a:hlinkClick r:id="rId6" action="ppaction://hlinksldjump"/>
          </p:cNvPr>
          <p:cNvSpPr/>
          <p:nvPr/>
        </p:nvSpPr>
        <p:spPr>
          <a:xfrm>
            <a:off x="8022286" y="5645007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  <p:sp>
        <p:nvSpPr>
          <p:cNvPr id="12" name="11 Flecha izquierda">
            <a:hlinkClick r:id="rId7" action="ppaction://hlinksldjump"/>
          </p:cNvPr>
          <p:cNvSpPr/>
          <p:nvPr/>
        </p:nvSpPr>
        <p:spPr>
          <a:xfrm>
            <a:off x="7966235" y="5151213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1125" y="3215502"/>
            <a:ext cx="6330828" cy="339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4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19" y="323220"/>
            <a:ext cx="2209800" cy="673100"/>
          </a:xfrm>
          <a:prstGeom prst="rect">
            <a:avLst/>
          </a:prstGeom>
        </p:spPr>
      </p:pic>
      <p:pic>
        <p:nvPicPr>
          <p:cNvPr id="7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841" y="1734122"/>
            <a:ext cx="4408318" cy="444536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9719" y="1301261"/>
            <a:ext cx="8229600" cy="720969"/>
          </a:xfrm>
        </p:spPr>
        <p:txBody>
          <a:bodyPr>
            <a:noAutofit/>
          </a:bodyPr>
          <a:lstStyle/>
          <a:p>
            <a:r>
              <a:rPr lang="es-MX" sz="1800" dirty="0" smtClean="0">
                <a:latin typeface="Soberana Texto" pitchFamily="50" charset="0"/>
              </a:rPr>
              <a:t>Se guardarán los datos correctamente y de inmediato se asignará un folio SIARA nuevo al requerimiento</a:t>
            </a:r>
            <a:r>
              <a:rPr lang="es-MX" sz="1800" dirty="0" smtClean="0"/>
              <a:t>.</a:t>
            </a:r>
            <a:endParaRPr lang="es-AR" sz="1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F46D-A13A-6448-95E4-562B5A3231DD}" type="slidenum">
              <a:rPr lang="es-ES" smtClean="0"/>
              <a:t>29</a:t>
            </a:fld>
            <a:endParaRPr lang="es-ES"/>
          </a:p>
        </p:txBody>
      </p:sp>
      <p:pic>
        <p:nvPicPr>
          <p:cNvPr id="5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369" y="391991"/>
            <a:ext cx="952500" cy="533400"/>
          </a:xfrm>
          <a:prstGeom prst="rect">
            <a:avLst/>
          </a:prstGeom>
        </p:spPr>
      </p:pic>
      <p:pic>
        <p:nvPicPr>
          <p:cNvPr id="8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883"/>
            <a:ext cx="9144000" cy="94967"/>
          </a:xfrm>
          <a:prstGeom prst="rect">
            <a:avLst/>
          </a:prstGeom>
        </p:spPr>
      </p:pic>
      <p:sp>
        <p:nvSpPr>
          <p:cNvPr id="15" name="1 Título"/>
          <p:cNvSpPr>
            <a:spLocks noGrp="1"/>
          </p:cNvSpPr>
          <p:nvPr>
            <p:ph type="title"/>
          </p:nvPr>
        </p:nvSpPr>
        <p:spPr>
          <a:xfrm>
            <a:off x="457200" y="779872"/>
            <a:ext cx="8229600" cy="715839"/>
          </a:xfrm>
        </p:spPr>
        <p:txBody>
          <a:bodyPr>
            <a:noAutofit/>
          </a:bodyPr>
          <a:lstStyle/>
          <a:p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1.1 Identificación del Requerimiento</a:t>
            </a:r>
            <a:endParaRPr lang="es-AR" sz="2400" b="1" dirty="0">
              <a:solidFill>
                <a:schemeClr val="bg1">
                  <a:lumMod val="50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10" name="9 Flecha derecha">
            <a:hlinkClick r:id="rId6" action="ppaction://hlinksldjump"/>
          </p:cNvPr>
          <p:cNvSpPr/>
          <p:nvPr/>
        </p:nvSpPr>
        <p:spPr>
          <a:xfrm>
            <a:off x="7966235" y="5762237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  <p:sp>
        <p:nvSpPr>
          <p:cNvPr id="11" name="10 Flecha izquierda">
            <a:hlinkClick r:id="rId7" action="ppaction://hlinksldjump"/>
          </p:cNvPr>
          <p:cNvSpPr/>
          <p:nvPr/>
        </p:nvSpPr>
        <p:spPr>
          <a:xfrm>
            <a:off x="7910184" y="5268443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861" y="1997719"/>
            <a:ext cx="7410261" cy="387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F46D-A13A-6448-95E4-562B5A3231DD}" type="slidenum">
              <a:rPr lang="es-ES" smtClean="0"/>
              <a:t>3</a:t>
            </a:fld>
            <a:endParaRPr lang="es-ES"/>
          </a:p>
        </p:txBody>
      </p:sp>
      <p:pic>
        <p:nvPicPr>
          <p:cNvPr id="6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369" y="391991"/>
            <a:ext cx="952500" cy="533400"/>
          </a:xfrm>
          <a:prstGeom prst="rect">
            <a:avLst/>
          </a:prstGeom>
        </p:spPr>
      </p:pic>
      <p:pic>
        <p:nvPicPr>
          <p:cNvPr id="7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19" y="323220"/>
            <a:ext cx="2209800" cy="673100"/>
          </a:xfrm>
          <a:prstGeom prst="rect">
            <a:avLst/>
          </a:prstGeom>
        </p:spPr>
      </p:pic>
      <p:pic>
        <p:nvPicPr>
          <p:cNvPr id="8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841" y="1734122"/>
            <a:ext cx="4408318" cy="444536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883"/>
            <a:ext cx="9144000" cy="94967"/>
          </a:xfrm>
          <a:prstGeom prst="rect">
            <a:avLst/>
          </a:prstGeom>
        </p:spPr>
      </p:pic>
      <p:sp>
        <p:nvSpPr>
          <p:cNvPr id="11" name="CuadroTexto 6"/>
          <p:cNvSpPr txBox="1"/>
          <p:nvPr/>
        </p:nvSpPr>
        <p:spPr>
          <a:xfrm>
            <a:off x="479719" y="1045107"/>
            <a:ext cx="3533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7F7F7F"/>
                </a:solidFill>
                <a:latin typeface="Soberana Titular" pitchFamily="50" charset="0"/>
                <a:cs typeface="Soberana Texto"/>
              </a:rPr>
              <a:t>Acceso al SIARA</a:t>
            </a:r>
            <a:endParaRPr lang="es-ES" sz="2800" b="1" dirty="0">
              <a:solidFill>
                <a:srgbClr val="7F7F7F"/>
              </a:solidFill>
              <a:latin typeface="Soberana Titular" pitchFamily="50" charset="0"/>
              <a:cs typeface="Soberana Texto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79719" y="1615832"/>
            <a:ext cx="81312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Soberana Texto" pitchFamily="50" charset="0"/>
              </a:rPr>
              <a:t>Abrir únicamente el explorador “Internet Explorer”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Soberana Texto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Soberana Texto" pitchFamily="50" charset="0"/>
              </a:rPr>
              <a:t>En caso de acceder al </a:t>
            </a:r>
            <a:r>
              <a:rPr lang="es-MX" b="1" dirty="0" smtClean="0">
                <a:latin typeface="Soberana Texto" pitchFamily="50" charset="0"/>
              </a:rPr>
              <a:t>ambiente de pruebas</a:t>
            </a:r>
            <a:r>
              <a:rPr lang="es-MX" dirty="0" smtClean="0">
                <a:latin typeface="Soberana Texto" pitchFamily="50" charset="0"/>
              </a:rPr>
              <a:t>, ingresar la </a:t>
            </a:r>
            <a:r>
              <a:rPr lang="es-MX" dirty="0">
                <a:latin typeface="Soberana Texto" pitchFamily="50" charset="0"/>
              </a:rPr>
              <a:t>siguiente dirección:  </a:t>
            </a:r>
            <a:r>
              <a:rPr lang="es-MX" dirty="0">
                <a:latin typeface="Soberana Texto" pitchFamily="50" charset="0"/>
                <a:hlinkClick r:id="rId6"/>
              </a:rPr>
              <a:t>https://siarapr.cnbv.gob.mx/Login.aspx?ReturnUrl=%</a:t>
            </a:r>
            <a:r>
              <a:rPr lang="es-MX" dirty="0" smtClean="0">
                <a:latin typeface="Soberana Texto" pitchFamily="50" charset="0"/>
                <a:hlinkClick r:id="rId6"/>
              </a:rPr>
              <a:t>2f</a:t>
            </a:r>
            <a:endParaRPr lang="es-MX" dirty="0" smtClean="0">
              <a:latin typeface="Soberana Texto" pitchFamily="50" charset="0"/>
            </a:endParaRPr>
          </a:p>
          <a:p>
            <a:endParaRPr lang="es-MX" dirty="0">
              <a:latin typeface="Soberana Texto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Soberana Texto" pitchFamily="50" charset="0"/>
              </a:rPr>
              <a:t>En caso de acceder al </a:t>
            </a:r>
            <a:r>
              <a:rPr lang="es-MX" b="1" dirty="0" smtClean="0">
                <a:latin typeface="Soberana Texto" pitchFamily="50" charset="0"/>
              </a:rPr>
              <a:t>ambiente de producción, </a:t>
            </a:r>
            <a:r>
              <a:rPr lang="es-MX" dirty="0" smtClean="0">
                <a:latin typeface="Soberana Texto" pitchFamily="50" charset="0"/>
              </a:rPr>
              <a:t>ingresar la </a:t>
            </a:r>
            <a:r>
              <a:rPr lang="es-MX" dirty="0">
                <a:latin typeface="Soberana Texto" pitchFamily="50" charset="0"/>
              </a:rPr>
              <a:t>siguiente dirección:  </a:t>
            </a:r>
            <a:r>
              <a:rPr lang="es-MX" dirty="0">
                <a:latin typeface="Soberana Texto" pitchFamily="50" charset="0"/>
                <a:hlinkClick r:id="rId7"/>
              </a:rPr>
              <a:t>https://siara.cnbv.gob.mx/Login.aspx?ReturnUrl=%</a:t>
            </a:r>
            <a:r>
              <a:rPr lang="es-MX" dirty="0" smtClean="0">
                <a:latin typeface="Soberana Texto" pitchFamily="50" charset="0"/>
                <a:hlinkClick r:id="rId7"/>
              </a:rPr>
              <a:t>2f</a:t>
            </a:r>
            <a:r>
              <a:rPr lang="es-MX" dirty="0" smtClean="0">
                <a:latin typeface="Soberana Texto" pitchFamily="50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652" y="1293894"/>
            <a:ext cx="77628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izquierda">
            <a:hlinkClick r:id="rId9" action="ppaction://hlinksldjump"/>
          </p:cNvPr>
          <p:cNvSpPr/>
          <p:nvPr/>
        </p:nvSpPr>
        <p:spPr>
          <a:xfrm>
            <a:off x="7859882" y="6050827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Menú</a:t>
            </a:r>
            <a:endParaRPr lang="es-A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353" y="4293615"/>
            <a:ext cx="4023738" cy="220390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1066" y="4285691"/>
            <a:ext cx="3889873" cy="206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3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369" y="391991"/>
            <a:ext cx="952500" cy="533400"/>
          </a:xfrm>
          <a:prstGeom prst="rect">
            <a:avLst/>
          </a:prstGeom>
        </p:spPr>
      </p:pic>
      <p:pic>
        <p:nvPicPr>
          <p:cNvPr id="7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841" y="1734122"/>
            <a:ext cx="4408318" cy="4445364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19" y="323220"/>
            <a:ext cx="2209800" cy="6731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3046" y="450963"/>
            <a:ext cx="8229600" cy="850656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1.2 Antecedentes</a:t>
            </a:r>
            <a:endParaRPr lang="es-AR" sz="2800" b="1" dirty="0">
              <a:solidFill>
                <a:schemeClr val="bg1">
                  <a:lumMod val="50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01619"/>
            <a:ext cx="8229600" cy="491656"/>
          </a:xfrm>
        </p:spPr>
        <p:txBody>
          <a:bodyPr>
            <a:noAutofit/>
          </a:bodyPr>
          <a:lstStyle/>
          <a:p>
            <a:r>
              <a:rPr lang="es-MX" sz="1800" dirty="0" smtClean="0">
                <a:latin typeface="Soberana Texto" pitchFamily="50" charset="0"/>
              </a:rPr>
              <a:t>Señalar antecedentes documentales del requerimiento</a:t>
            </a:r>
            <a:r>
              <a:rPr lang="es-MX" sz="2000" dirty="0" smtClean="0">
                <a:latin typeface="Soberana Texto" pitchFamily="50" charset="0"/>
              </a:rPr>
              <a:t>.</a:t>
            </a:r>
            <a:endParaRPr lang="es-AR" sz="2000" dirty="0">
              <a:latin typeface="Soberana Texto" pitchFamily="50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F46D-A13A-6448-95E4-562B5A3231DD}" type="slidenum">
              <a:rPr lang="es-ES" smtClean="0"/>
              <a:t>30</a:t>
            </a:fld>
            <a:endParaRPr lang="es-ES"/>
          </a:p>
        </p:txBody>
      </p:sp>
      <p:pic>
        <p:nvPicPr>
          <p:cNvPr id="8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883"/>
            <a:ext cx="9144000" cy="94967"/>
          </a:xfrm>
          <a:prstGeom prst="rect">
            <a:avLst/>
          </a:prstGeom>
        </p:spPr>
      </p:pic>
      <p:sp>
        <p:nvSpPr>
          <p:cNvPr id="10" name="9 Flecha derecha">
            <a:hlinkClick r:id="rId6" action="ppaction://hlinksldjump"/>
          </p:cNvPr>
          <p:cNvSpPr/>
          <p:nvPr/>
        </p:nvSpPr>
        <p:spPr>
          <a:xfrm>
            <a:off x="8022286" y="5645007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  <p:sp>
        <p:nvSpPr>
          <p:cNvPr id="11" name="10 Flecha izquierda">
            <a:hlinkClick r:id="rId7" action="ppaction://hlinksldjump"/>
          </p:cNvPr>
          <p:cNvSpPr/>
          <p:nvPr/>
        </p:nvSpPr>
        <p:spPr>
          <a:xfrm>
            <a:off x="7966235" y="5151213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200" y="1658812"/>
            <a:ext cx="7465036" cy="398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2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841" y="1734122"/>
            <a:ext cx="4408318" cy="4445364"/>
          </a:xfrm>
          <a:prstGeom prst="rect">
            <a:avLst/>
          </a:prstGeom>
        </p:spPr>
      </p:pic>
      <p:pic>
        <p:nvPicPr>
          <p:cNvPr id="5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369" y="391991"/>
            <a:ext cx="952500" cy="533400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19" y="323220"/>
            <a:ext cx="2209800" cy="6731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199" y="584528"/>
            <a:ext cx="8229600" cy="1143000"/>
          </a:xfrm>
        </p:spPr>
        <p:txBody>
          <a:bodyPr>
            <a:noAutofit/>
          </a:bodyPr>
          <a:lstStyle/>
          <a:p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1.3 Partes que integran el Expediente</a:t>
            </a:r>
            <a:endParaRPr lang="es-AR" sz="2400" b="1" dirty="0">
              <a:solidFill>
                <a:schemeClr val="bg1">
                  <a:lumMod val="50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F46D-A13A-6448-95E4-562B5A3231DD}" type="slidenum">
              <a:rPr lang="es-ES" smtClean="0"/>
              <a:t>31</a:t>
            </a:fld>
            <a:endParaRPr lang="es-ES"/>
          </a:p>
        </p:txBody>
      </p:sp>
      <p:pic>
        <p:nvPicPr>
          <p:cNvPr id="8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883"/>
            <a:ext cx="9144000" cy="94967"/>
          </a:xfrm>
          <a:prstGeom prst="rect">
            <a:avLst/>
          </a:prstGeom>
        </p:spPr>
      </p:pic>
      <p:sp>
        <p:nvSpPr>
          <p:cNvPr id="9" name="8 Flecha derecha">
            <a:hlinkClick r:id="rId6" action="ppaction://hlinksldjump"/>
          </p:cNvPr>
          <p:cNvSpPr/>
          <p:nvPr/>
        </p:nvSpPr>
        <p:spPr>
          <a:xfrm>
            <a:off x="8022286" y="5645007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  <p:sp>
        <p:nvSpPr>
          <p:cNvPr id="10" name="9 Flecha izquierda">
            <a:hlinkClick r:id="rId7" action="ppaction://hlinksldjump"/>
          </p:cNvPr>
          <p:cNvSpPr/>
          <p:nvPr/>
        </p:nvSpPr>
        <p:spPr>
          <a:xfrm>
            <a:off x="7966235" y="5151213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1557258"/>
            <a:ext cx="7447085" cy="423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6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369" y="391991"/>
            <a:ext cx="952500" cy="533400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19" y="323220"/>
            <a:ext cx="2209800" cy="673100"/>
          </a:xfrm>
          <a:prstGeom prst="rect">
            <a:avLst/>
          </a:prstGeom>
        </p:spPr>
      </p:pic>
      <p:pic>
        <p:nvPicPr>
          <p:cNvPr id="7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841" y="1734122"/>
            <a:ext cx="4408318" cy="444536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Agregar personas</a:t>
            </a:r>
            <a:endParaRPr lang="es-AR" sz="2800" b="1" dirty="0">
              <a:solidFill>
                <a:schemeClr val="bg1">
                  <a:lumMod val="50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F46D-A13A-6448-95E4-562B5A3231DD}" type="slidenum">
              <a:rPr lang="es-ES" smtClean="0"/>
              <a:t>32</a:t>
            </a:fld>
            <a:endParaRPr lang="es-ES"/>
          </a:p>
        </p:txBody>
      </p:sp>
      <p:pic>
        <p:nvPicPr>
          <p:cNvPr id="8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883"/>
            <a:ext cx="9144000" cy="94967"/>
          </a:xfrm>
          <a:prstGeom prst="rect">
            <a:avLst/>
          </a:prstGeom>
        </p:spPr>
      </p:pic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160585"/>
            <a:ext cx="8124092" cy="1312985"/>
          </a:xfrm>
        </p:spPr>
        <p:txBody>
          <a:bodyPr>
            <a:noAutofit/>
          </a:bodyPr>
          <a:lstStyle/>
          <a:p>
            <a:r>
              <a:rPr lang="es-MX" sz="1800" dirty="0" smtClean="0">
                <a:latin typeface="Soberana Texto" pitchFamily="50" charset="0"/>
              </a:rPr>
              <a:t>Elegir persona (s) física (s) o moral (es) objeto del requerimiento.</a:t>
            </a:r>
          </a:p>
          <a:p>
            <a:r>
              <a:rPr lang="es-MX" sz="1800" dirty="0" smtClean="0">
                <a:latin typeface="Soberana Texto" pitchFamily="50" charset="0"/>
              </a:rPr>
              <a:t>Capturar datos.</a:t>
            </a:r>
          </a:p>
          <a:p>
            <a:r>
              <a:rPr lang="es-MX" sz="1800" dirty="0" smtClean="0">
                <a:latin typeface="Soberana Texto" pitchFamily="50" charset="0"/>
              </a:rPr>
              <a:t>Elegir carácter.</a:t>
            </a:r>
          </a:p>
          <a:p>
            <a:r>
              <a:rPr lang="es-MX" sz="1800" dirty="0" smtClean="0">
                <a:latin typeface="Soberana Texto" pitchFamily="50" charset="0"/>
              </a:rPr>
              <a:t>Dar clic en “Aceptar” y luego “Guardar”.</a:t>
            </a:r>
            <a:endParaRPr lang="es-AR" sz="1800" dirty="0">
              <a:latin typeface="Soberana Texto" pitchFamily="50" charset="0"/>
            </a:endParaRPr>
          </a:p>
        </p:txBody>
      </p:sp>
      <p:sp>
        <p:nvSpPr>
          <p:cNvPr id="10" name="9 Flecha derecha">
            <a:hlinkClick r:id="rId6" action="ppaction://hlinksldjump"/>
          </p:cNvPr>
          <p:cNvSpPr/>
          <p:nvPr/>
        </p:nvSpPr>
        <p:spPr>
          <a:xfrm>
            <a:off x="8022286" y="5645007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  <p:sp>
        <p:nvSpPr>
          <p:cNvPr id="11" name="10 Flecha izquierda">
            <a:hlinkClick r:id="rId7" action="ppaction://hlinksldjump"/>
          </p:cNvPr>
          <p:cNvSpPr/>
          <p:nvPr/>
        </p:nvSpPr>
        <p:spPr>
          <a:xfrm>
            <a:off x="7966235" y="5151213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5900" y="2917047"/>
            <a:ext cx="6134100" cy="347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7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369" y="391991"/>
            <a:ext cx="952500" cy="533400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19" y="323220"/>
            <a:ext cx="2209800" cy="673100"/>
          </a:xfrm>
          <a:prstGeom prst="rect">
            <a:avLst/>
          </a:prstGeom>
        </p:spPr>
      </p:pic>
      <p:pic>
        <p:nvPicPr>
          <p:cNvPr id="7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841" y="1734122"/>
            <a:ext cx="4408318" cy="444536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3866" y="682912"/>
            <a:ext cx="8229600" cy="1025647"/>
          </a:xfrm>
        </p:spPr>
        <p:txBody>
          <a:bodyPr>
            <a:normAutofit/>
          </a:bodyPr>
          <a:lstStyle/>
          <a:p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2. Fundamento y Motivación</a:t>
            </a:r>
            <a:endParaRPr lang="es-AR" sz="2400" b="1" dirty="0">
              <a:solidFill>
                <a:schemeClr val="bg1">
                  <a:lumMod val="50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55174"/>
            <a:ext cx="8229600" cy="638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1800" dirty="0" smtClean="0">
                <a:latin typeface="Soberana Texto" pitchFamily="50" charset="0"/>
              </a:rPr>
              <a:t>2.3 Motivación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F46D-A13A-6448-95E4-562B5A3231DD}" type="slidenum">
              <a:rPr lang="es-ES" smtClean="0"/>
              <a:t>33</a:t>
            </a:fld>
            <a:endParaRPr lang="es-ES"/>
          </a:p>
        </p:txBody>
      </p:sp>
      <p:pic>
        <p:nvPicPr>
          <p:cNvPr id="8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883"/>
            <a:ext cx="9144000" cy="94967"/>
          </a:xfrm>
          <a:prstGeom prst="rect">
            <a:avLst/>
          </a:prstGeom>
        </p:spPr>
      </p:pic>
      <p:sp>
        <p:nvSpPr>
          <p:cNvPr id="10" name="9 Flecha derecha">
            <a:hlinkClick r:id="rId6" action="ppaction://hlinksldjump"/>
          </p:cNvPr>
          <p:cNvSpPr/>
          <p:nvPr/>
        </p:nvSpPr>
        <p:spPr>
          <a:xfrm>
            <a:off x="8022286" y="5645007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  <p:sp>
        <p:nvSpPr>
          <p:cNvPr id="11" name="10 Flecha izquierda">
            <a:hlinkClick r:id="rId7" action="ppaction://hlinksldjump"/>
          </p:cNvPr>
          <p:cNvSpPr/>
          <p:nvPr/>
        </p:nvSpPr>
        <p:spPr>
          <a:xfrm>
            <a:off x="7966235" y="5151213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2007241"/>
            <a:ext cx="7390167" cy="421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5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841" y="1734122"/>
            <a:ext cx="4408318" cy="4445364"/>
          </a:xfrm>
          <a:prstGeom prst="rect">
            <a:avLst/>
          </a:prstGeom>
        </p:spPr>
      </p:pic>
      <p:pic>
        <p:nvPicPr>
          <p:cNvPr id="5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369" y="391991"/>
            <a:ext cx="952500" cy="533400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19" y="323220"/>
            <a:ext cx="2209800" cy="6731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9011" y="246929"/>
            <a:ext cx="8229600" cy="1143000"/>
          </a:xfrm>
        </p:spPr>
        <p:txBody>
          <a:bodyPr>
            <a:normAutofit/>
          </a:bodyPr>
          <a:lstStyle/>
          <a:p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3. Solicitud Específica</a:t>
            </a:r>
            <a:endParaRPr lang="es-AR" sz="2400" b="1" dirty="0">
              <a:solidFill>
                <a:schemeClr val="bg1">
                  <a:lumMod val="50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9719" y="1191930"/>
            <a:ext cx="8428892" cy="695485"/>
          </a:xfrm>
        </p:spPr>
        <p:txBody>
          <a:bodyPr>
            <a:normAutofit/>
          </a:bodyPr>
          <a:lstStyle/>
          <a:p>
            <a:r>
              <a:rPr lang="es-MX" sz="1800" dirty="0" smtClean="0">
                <a:latin typeface="Soberana Texto" pitchFamily="50" charset="0"/>
              </a:rPr>
              <a:t>Dar clic en el ícono “Agregar solicitud específica”</a:t>
            </a:r>
            <a:endParaRPr lang="es-AR" sz="1800" dirty="0">
              <a:latin typeface="Soberana Texto" pitchFamily="50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F46D-A13A-6448-95E4-562B5A3231DD}" type="slidenum">
              <a:rPr lang="es-ES" smtClean="0"/>
              <a:t>34</a:t>
            </a:fld>
            <a:endParaRPr lang="es-ES"/>
          </a:p>
        </p:txBody>
      </p:sp>
      <p:pic>
        <p:nvPicPr>
          <p:cNvPr id="8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883"/>
            <a:ext cx="9144000" cy="94967"/>
          </a:xfrm>
          <a:prstGeom prst="rect">
            <a:avLst/>
          </a:prstGeom>
        </p:spPr>
      </p:pic>
      <p:sp>
        <p:nvSpPr>
          <p:cNvPr id="10" name="9 Flecha derecha">
            <a:hlinkClick r:id="rId6" action="ppaction://hlinksldjump"/>
          </p:cNvPr>
          <p:cNvSpPr/>
          <p:nvPr/>
        </p:nvSpPr>
        <p:spPr>
          <a:xfrm>
            <a:off x="7886139" y="5659172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  <p:sp>
        <p:nvSpPr>
          <p:cNvPr id="11" name="10 Flecha izquierda">
            <a:hlinkClick r:id="rId7" action="ppaction://hlinksldjump"/>
          </p:cNvPr>
          <p:cNvSpPr/>
          <p:nvPr/>
        </p:nvSpPr>
        <p:spPr>
          <a:xfrm>
            <a:off x="7879683" y="5147429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920" y="1735359"/>
            <a:ext cx="7465035" cy="430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0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369" y="391991"/>
            <a:ext cx="952500" cy="533400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19" y="323220"/>
            <a:ext cx="2209800" cy="673100"/>
          </a:xfrm>
          <a:prstGeom prst="rect">
            <a:avLst/>
          </a:prstGeom>
        </p:spPr>
      </p:pic>
      <p:pic>
        <p:nvPicPr>
          <p:cNvPr id="7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841" y="1734122"/>
            <a:ext cx="4408318" cy="444536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85653"/>
            <a:ext cx="8229600" cy="1143000"/>
          </a:xfrm>
        </p:spPr>
        <p:txBody>
          <a:bodyPr>
            <a:no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exto" pitchFamily="50" charset="0"/>
              </a:rPr>
              <a:t/>
            </a:r>
            <a:b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exto" pitchFamily="50" charset="0"/>
              </a:rPr>
            </a:br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exto" pitchFamily="50" charset="0"/>
              </a:rPr>
              <a:t>3.1 Datos de quien se requiere la información</a:t>
            </a:r>
            <a:endParaRPr lang="es-AR" sz="2800" b="1" dirty="0">
              <a:solidFill>
                <a:schemeClr val="bg1">
                  <a:lumMod val="50000"/>
                </a:schemeClr>
              </a:solidFill>
              <a:latin typeface="Soberana Texto" pitchFamily="50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27185"/>
          </a:xfrm>
        </p:spPr>
        <p:txBody>
          <a:bodyPr>
            <a:normAutofit/>
          </a:bodyPr>
          <a:lstStyle/>
          <a:p>
            <a:r>
              <a:rPr lang="es-MX" sz="1800" dirty="0" smtClean="0">
                <a:latin typeface="Soberana Texto" pitchFamily="50" charset="0"/>
              </a:rPr>
              <a:t>Dar clic en el ícono “Agregar	Personas”</a:t>
            </a:r>
            <a:endParaRPr lang="es-AR" sz="1800" dirty="0">
              <a:latin typeface="Soberana Texto" pitchFamily="50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F46D-A13A-6448-95E4-562B5A3231DD}" type="slidenum">
              <a:rPr lang="es-ES" smtClean="0"/>
              <a:t>35</a:t>
            </a:fld>
            <a:endParaRPr lang="es-ES"/>
          </a:p>
        </p:txBody>
      </p:sp>
      <p:pic>
        <p:nvPicPr>
          <p:cNvPr id="8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883"/>
            <a:ext cx="9144000" cy="94967"/>
          </a:xfrm>
          <a:prstGeom prst="rect">
            <a:avLst/>
          </a:prstGeom>
        </p:spPr>
      </p:pic>
      <p:sp>
        <p:nvSpPr>
          <p:cNvPr id="10" name="9 Flecha derecha">
            <a:hlinkClick r:id="rId6" action="ppaction://hlinksldjump"/>
          </p:cNvPr>
          <p:cNvSpPr/>
          <p:nvPr/>
        </p:nvSpPr>
        <p:spPr>
          <a:xfrm>
            <a:off x="8022286" y="5645007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  <p:sp>
        <p:nvSpPr>
          <p:cNvPr id="11" name="10 Flecha izquierda">
            <a:hlinkClick r:id="rId7" action="ppaction://hlinksldjump"/>
          </p:cNvPr>
          <p:cNvSpPr/>
          <p:nvPr/>
        </p:nvSpPr>
        <p:spPr>
          <a:xfrm>
            <a:off x="7966235" y="5151213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381" y="2039938"/>
            <a:ext cx="7422905" cy="395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6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841" y="1734122"/>
            <a:ext cx="4408318" cy="4445364"/>
          </a:xfrm>
          <a:prstGeom prst="rect">
            <a:avLst/>
          </a:prstGeom>
        </p:spPr>
      </p:pic>
      <p:pic>
        <p:nvPicPr>
          <p:cNvPr id="5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369" y="391991"/>
            <a:ext cx="952500" cy="533400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19" y="323220"/>
            <a:ext cx="2209800" cy="6731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3650" y="1032183"/>
            <a:ext cx="8229600" cy="1324422"/>
          </a:xfrm>
        </p:spPr>
        <p:txBody>
          <a:bodyPr>
            <a:normAutofit fontScale="47500" lnSpcReduction="20000"/>
          </a:bodyPr>
          <a:lstStyle/>
          <a:p>
            <a:endParaRPr lang="es-MX" dirty="0" smtClean="0">
              <a:latin typeface="Soberana Texto" pitchFamily="50" charset="0"/>
            </a:endParaRPr>
          </a:p>
          <a:p>
            <a:r>
              <a:rPr lang="es-MX" dirty="0" smtClean="0">
                <a:latin typeface="Soberana Texto" pitchFamily="50" charset="0"/>
              </a:rPr>
              <a:t>Agregar tipo de persona física, moral o desconocida.</a:t>
            </a:r>
          </a:p>
          <a:p>
            <a:r>
              <a:rPr lang="es-MX" dirty="0" smtClean="0">
                <a:latin typeface="Soberana Texto" pitchFamily="50" charset="0"/>
              </a:rPr>
              <a:t>Elegir carácter.</a:t>
            </a:r>
          </a:p>
          <a:p>
            <a:r>
              <a:rPr lang="es-MX" dirty="0" smtClean="0">
                <a:latin typeface="Soberana Texto" pitchFamily="50" charset="0"/>
              </a:rPr>
              <a:t>Dar clic en “Guardar”</a:t>
            </a:r>
          </a:p>
          <a:p>
            <a:r>
              <a:rPr lang="es-MX" dirty="0" smtClean="0">
                <a:latin typeface="Soberana Texto" pitchFamily="50" charset="0"/>
              </a:rPr>
              <a:t>Los campos  obligatorios se identifican con el símbolo </a:t>
            </a:r>
            <a:r>
              <a:rPr lang="es-MX" b="1" dirty="0" smtClean="0">
                <a:latin typeface="Soberana Texto" pitchFamily="50" charset="0"/>
              </a:rPr>
              <a:t>“*”.</a:t>
            </a:r>
            <a:endParaRPr lang="es-AR" b="1" dirty="0">
              <a:latin typeface="Soberana Texto" pitchFamily="50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F46D-A13A-6448-95E4-562B5A3231DD}" type="slidenum">
              <a:rPr lang="es-ES" smtClean="0"/>
              <a:t>36</a:t>
            </a:fld>
            <a:endParaRPr lang="es-ES"/>
          </a:p>
        </p:txBody>
      </p:sp>
      <p:pic>
        <p:nvPicPr>
          <p:cNvPr id="8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883"/>
            <a:ext cx="9144000" cy="94967"/>
          </a:xfrm>
          <a:prstGeom prst="rect">
            <a:avLst/>
          </a:prstGeom>
        </p:spPr>
      </p:pic>
      <p:sp>
        <p:nvSpPr>
          <p:cNvPr id="9" name="8 Flecha derecha">
            <a:hlinkClick r:id="rId6" action="ppaction://hlinksldjump"/>
          </p:cNvPr>
          <p:cNvSpPr/>
          <p:nvPr/>
        </p:nvSpPr>
        <p:spPr>
          <a:xfrm>
            <a:off x="8022286" y="5645007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  <p:sp>
        <p:nvSpPr>
          <p:cNvPr id="10" name="9 Flecha izquierda">
            <a:hlinkClick r:id="rId7" action="ppaction://hlinksldjump"/>
          </p:cNvPr>
          <p:cNvSpPr/>
          <p:nvPr/>
        </p:nvSpPr>
        <p:spPr>
          <a:xfrm>
            <a:off x="7966235" y="5151213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650" y="2288321"/>
            <a:ext cx="7287919" cy="432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6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369" y="391991"/>
            <a:ext cx="952500" cy="533400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19" y="323220"/>
            <a:ext cx="2209800" cy="673100"/>
          </a:xfrm>
          <a:prstGeom prst="rect">
            <a:avLst/>
          </a:prstGeom>
        </p:spPr>
      </p:pic>
      <p:pic>
        <p:nvPicPr>
          <p:cNvPr id="7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841" y="1734122"/>
            <a:ext cx="4408318" cy="444536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35084"/>
            <a:ext cx="8229600" cy="720969"/>
          </a:xfrm>
        </p:spPr>
        <p:txBody>
          <a:bodyPr>
            <a:normAutofit/>
          </a:bodyPr>
          <a:lstStyle/>
          <a:p>
            <a:r>
              <a:rPr lang="es-MX" sz="1800" dirty="0" smtClean="0">
                <a:latin typeface="Soberana Texto" pitchFamily="50" charset="0"/>
              </a:rPr>
              <a:t>Opción “Modificar” y “Borrar”.</a:t>
            </a:r>
            <a:endParaRPr lang="es-AR" sz="1800" dirty="0">
              <a:latin typeface="Soberana Texto" pitchFamily="50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F46D-A13A-6448-95E4-562B5A3231DD}" type="slidenum">
              <a:rPr lang="es-ES" smtClean="0"/>
              <a:t>37</a:t>
            </a:fld>
            <a:endParaRPr lang="es-ES"/>
          </a:p>
        </p:txBody>
      </p:sp>
      <p:pic>
        <p:nvPicPr>
          <p:cNvPr id="8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883"/>
            <a:ext cx="9144000" cy="94967"/>
          </a:xfrm>
          <a:prstGeom prst="rect">
            <a:avLst/>
          </a:prstGeom>
        </p:spPr>
      </p:pic>
      <p:sp>
        <p:nvSpPr>
          <p:cNvPr id="9" name="8 Flecha derecha">
            <a:hlinkClick r:id="rId6" action="ppaction://hlinksldjump"/>
          </p:cNvPr>
          <p:cNvSpPr/>
          <p:nvPr/>
        </p:nvSpPr>
        <p:spPr>
          <a:xfrm>
            <a:off x="8022286" y="5645007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  <p:sp>
        <p:nvSpPr>
          <p:cNvPr id="10" name="9 Flecha izquierda">
            <a:hlinkClick r:id="rId7" action="ppaction://hlinksldjump"/>
          </p:cNvPr>
          <p:cNvSpPr/>
          <p:nvPr/>
        </p:nvSpPr>
        <p:spPr>
          <a:xfrm>
            <a:off x="7966235" y="5151213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921" y="1697963"/>
            <a:ext cx="7571314" cy="470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6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369" y="391991"/>
            <a:ext cx="952500" cy="533400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19" y="323220"/>
            <a:ext cx="2209800" cy="673100"/>
          </a:xfrm>
          <a:prstGeom prst="rect">
            <a:avLst/>
          </a:prstGeom>
        </p:spPr>
      </p:pic>
      <p:pic>
        <p:nvPicPr>
          <p:cNvPr id="7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841" y="1734122"/>
            <a:ext cx="4408318" cy="444536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exto" pitchFamily="50" charset="0"/>
              </a:rPr>
              <a:t>3.2 Cuentas conocidas</a:t>
            </a:r>
            <a:endParaRPr lang="es-AR" sz="2800" b="1" dirty="0">
              <a:solidFill>
                <a:schemeClr val="bg1">
                  <a:lumMod val="50000"/>
                </a:schemeClr>
              </a:solidFill>
              <a:latin typeface="Soberana Texto" pitchFamily="50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6059" y="1125418"/>
            <a:ext cx="8511881" cy="1125414"/>
          </a:xfrm>
        </p:spPr>
        <p:txBody>
          <a:bodyPr>
            <a:normAutofit/>
          </a:bodyPr>
          <a:lstStyle/>
          <a:p>
            <a:r>
              <a:rPr lang="es-MX" sz="1800" dirty="0" smtClean="0">
                <a:latin typeface="Soberana Texto" pitchFamily="50" charset="0"/>
              </a:rPr>
              <a:t>Dar clic en el ícono “Agregar Cuentas Conocidas” cuando se conoce la cuenta y la entidad financiera.</a:t>
            </a:r>
            <a:endParaRPr lang="es-AR" sz="1800" dirty="0">
              <a:latin typeface="Soberana Texto" pitchFamily="50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F46D-A13A-6448-95E4-562B5A3231DD}" type="slidenum">
              <a:rPr lang="es-ES" smtClean="0"/>
              <a:t>38</a:t>
            </a:fld>
            <a:endParaRPr lang="es-ES"/>
          </a:p>
        </p:txBody>
      </p:sp>
      <p:pic>
        <p:nvPicPr>
          <p:cNvPr id="8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883"/>
            <a:ext cx="9144000" cy="94967"/>
          </a:xfrm>
          <a:prstGeom prst="rect">
            <a:avLst/>
          </a:prstGeom>
        </p:spPr>
      </p:pic>
      <p:sp>
        <p:nvSpPr>
          <p:cNvPr id="10" name="9 Flecha derecha">
            <a:hlinkClick r:id="rId6" action="ppaction://hlinksldjump"/>
          </p:cNvPr>
          <p:cNvSpPr/>
          <p:nvPr/>
        </p:nvSpPr>
        <p:spPr>
          <a:xfrm>
            <a:off x="8022286" y="5645007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  <p:sp>
        <p:nvSpPr>
          <p:cNvPr id="11" name="10 Flecha izquierda">
            <a:hlinkClick r:id="rId7" action="ppaction://hlinksldjump"/>
          </p:cNvPr>
          <p:cNvSpPr/>
          <p:nvPr/>
        </p:nvSpPr>
        <p:spPr>
          <a:xfrm>
            <a:off x="7966235" y="5151213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340" y="1847101"/>
            <a:ext cx="7396895" cy="421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6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369" y="391991"/>
            <a:ext cx="952500" cy="533400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19" y="323220"/>
            <a:ext cx="2209800" cy="673100"/>
          </a:xfrm>
          <a:prstGeom prst="rect">
            <a:avLst/>
          </a:prstGeom>
        </p:spPr>
      </p:pic>
      <p:pic>
        <p:nvPicPr>
          <p:cNvPr id="7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841" y="1734122"/>
            <a:ext cx="4408318" cy="444536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67153"/>
            <a:ext cx="8229600" cy="955432"/>
          </a:xfrm>
        </p:spPr>
        <p:txBody>
          <a:bodyPr>
            <a:normAutofit/>
          </a:bodyPr>
          <a:lstStyle/>
          <a:p>
            <a:r>
              <a:rPr lang="es-MX" sz="1800" dirty="0" smtClean="0">
                <a:latin typeface="Soberana Texto" pitchFamily="50" charset="0"/>
              </a:rPr>
              <a:t>Seleccionar sector, institución, capturar No. de cuenta, señalar las instrucciones y dar clic en “Guardar”.</a:t>
            </a:r>
            <a:endParaRPr lang="es-AR" sz="1800" dirty="0">
              <a:latin typeface="Soberana Texto" pitchFamily="50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F46D-A13A-6448-95E4-562B5A3231DD}" type="slidenum">
              <a:rPr lang="es-ES" smtClean="0"/>
              <a:t>39</a:t>
            </a:fld>
            <a:endParaRPr lang="es-ES"/>
          </a:p>
        </p:txBody>
      </p:sp>
      <p:pic>
        <p:nvPicPr>
          <p:cNvPr id="8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883"/>
            <a:ext cx="9144000" cy="94967"/>
          </a:xfrm>
          <a:prstGeom prst="rect">
            <a:avLst/>
          </a:prstGeom>
        </p:spPr>
      </p:pic>
      <p:sp>
        <p:nvSpPr>
          <p:cNvPr id="9" name="8 Flecha derecha">
            <a:hlinkClick r:id="rId6" action="ppaction://hlinksldjump"/>
          </p:cNvPr>
          <p:cNvSpPr/>
          <p:nvPr/>
        </p:nvSpPr>
        <p:spPr>
          <a:xfrm>
            <a:off x="8022286" y="5645007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  <p:sp>
        <p:nvSpPr>
          <p:cNvPr id="10" name="9 Flecha izquierda">
            <a:hlinkClick r:id="rId7" action="ppaction://hlinksldjump"/>
          </p:cNvPr>
          <p:cNvSpPr/>
          <p:nvPr/>
        </p:nvSpPr>
        <p:spPr>
          <a:xfrm>
            <a:off x="7966235" y="5151213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722" y="1964838"/>
            <a:ext cx="7415514" cy="457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6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90701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Pantalla principal del SIARA</a:t>
            </a:r>
            <a:endParaRPr lang="es-AR" sz="2800" b="1" dirty="0">
              <a:solidFill>
                <a:schemeClr val="bg1">
                  <a:lumMod val="50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F46D-A13A-6448-95E4-562B5A3231DD}" type="slidenum">
              <a:rPr lang="es-ES" smtClean="0"/>
              <a:t>4</a:t>
            </a:fld>
            <a:endParaRPr lang="es-ES"/>
          </a:p>
        </p:txBody>
      </p:sp>
      <p:pic>
        <p:nvPicPr>
          <p:cNvPr id="5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369" y="391991"/>
            <a:ext cx="952500" cy="533400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19" y="323220"/>
            <a:ext cx="2209800" cy="673100"/>
          </a:xfrm>
          <a:prstGeom prst="rect">
            <a:avLst/>
          </a:prstGeom>
        </p:spPr>
      </p:pic>
      <p:pic>
        <p:nvPicPr>
          <p:cNvPr id="7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841" y="1734122"/>
            <a:ext cx="4408318" cy="4445364"/>
          </a:xfrm>
          <a:prstGeom prst="rect">
            <a:avLst/>
          </a:prstGeom>
        </p:spPr>
      </p:pic>
      <p:pic>
        <p:nvPicPr>
          <p:cNvPr id="8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883"/>
            <a:ext cx="9144000" cy="94967"/>
          </a:xfrm>
          <a:prstGeom prst="rect">
            <a:avLst/>
          </a:prstGeom>
        </p:spPr>
      </p:pic>
      <p:sp>
        <p:nvSpPr>
          <p:cNvPr id="9" name="8 Flecha izquierda">
            <a:hlinkClick r:id="rId6" action="ppaction://hlinksldjump"/>
          </p:cNvPr>
          <p:cNvSpPr/>
          <p:nvPr/>
        </p:nvSpPr>
        <p:spPr>
          <a:xfrm>
            <a:off x="7872450" y="5932589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Menú</a:t>
            </a:r>
            <a:endParaRPr lang="es-AR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41" y="1797725"/>
            <a:ext cx="7057109" cy="457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369" y="391991"/>
            <a:ext cx="952500" cy="533400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19" y="323220"/>
            <a:ext cx="2209800" cy="673100"/>
          </a:xfrm>
          <a:prstGeom prst="rect">
            <a:avLst/>
          </a:prstGeom>
        </p:spPr>
      </p:pic>
      <p:pic>
        <p:nvPicPr>
          <p:cNvPr id="7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841" y="1734122"/>
            <a:ext cx="4408318" cy="444536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8867" y="391991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exto" pitchFamily="50" charset="0"/>
              </a:rPr>
              <a:t>3.3 Cuentas por conocer</a:t>
            </a:r>
            <a:endParaRPr lang="es-AR" sz="2800" b="1" dirty="0">
              <a:solidFill>
                <a:schemeClr val="bg1">
                  <a:lumMod val="50000"/>
                </a:schemeClr>
              </a:solidFill>
              <a:latin typeface="Soberana Texto" pitchFamily="50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1692" y="1254372"/>
            <a:ext cx="8440615" cy="1090243"/>
          </a:xfrm>
        </p:spPr>
        <p:txBody>
          <a:bodyPr>
            <a:normAutofit/>
          </a:bodyPr>
          <a:lstStyle/>
          <a:p>
            <a:r>
              <a:rPr lang="es-MX" sz="1800" dirty="0">
                <a:latin typeface="Soberana Texto" pitchFamily="50" charset="0"/>
              </a:rPr>
              <a:t>Dar clic en el ícono </a:t>
            </a:r>
            <a:r>
              <a:rPr lang="es-MX" sz="1800" dirty="0" smtClean="0">
                <a:latin typeface="Soberana Texto" pitchFamily="50" charset="0"/>
              </a:rPr>
              <a:t>“Agregar Cuentas por Conocer” cuando </a:t>
            </a:r>
            <a:r>
              <a:rPr lang="es-MX" sz="1800" b="1" u="sng" dirty="0" smtClean="0">
                <a:latin typeface="Soberana Texto" pitchFamily="50" charset="0"/>
              </a:rPr>
              <a:t>no</a:t>
            </a:r>
            <a:r>
              <a:rPr lang="es-MX" sz="1800" dirty="0" smtClean="0">
                <a:latin typeface="Soberana Texto" pitchFamily="50" charset="0"/>
              </a:rPr>
              <a:t> se conoce la </a:t>
            </a:r>
            <a:r>
              <a:rPr lang="es-MX" sz="1800" dirty="0">
                <a:latin typeface="Soberana Texto" pitchFamily="50" charset="0"/>
              </a:rPr>
              <a:t>cuenta </a:t>
            </a:r>
            <a:r>
              <a:rPr lang="es-MX" sz="1800" dirty="0" smtClean="0">
                <a:latin typeface="Soberana Texto" pitchFamily="50" charset="0"/>
              </a:rPr>
              <a:t>y la </a:t>
            </a:r>
            <a:r>
              <a:rPr lang="es-MX" sz="1800" dirty="0">
                <a:latin typeface="Soberana Texto" pitchFamily="50" charset="0"/>
              </a:rPr>
              <a:t>entidad financiera.</a:t>
            </a:r>
            <a:endParaRPr lang="es-AR" sz="1800" dirty="0">
              <a:latin typeface="Soberana Texto" pitchFamily="50" charset="0"/>
            </a:endParaRPr>
          </a:p>
          <a:p>
            <a:endParaRPr lang="es-AR" sz="2000" dirty="0">
              <a:latin typeface="Soberana Texto" pitchFamily="50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F46D-A13A-6448-95E4-562B5A3231DD}" type="slidenum">
              <a:rPr lang="es-ES" smtClean="0"/>
              <a:t>40</a:t>
            </a:fld>
            <a:endParaRPr lang="es-ES"/>
          </a:p>
        </p:txBody>
      </p:sp>
      <p:pic>
        <p:nvPicPr>
          <p:cNvPr id="8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883"/>
            <a:ext cx="9144000" cy="94967"/>
          </a:xfrm>
          <a:prstGeom prst="rect">
            <a:avLst/>
          </a:prstGeom>
        </p:spPr>
      </p:pic>
      <p:sp>
        <p:nvSpPr>
          <p:cNvPr id="10" name="9 Flecha derecha">
            <a:hlinkClick r:id="rId6" action="ppaction://hlinksldjump"/>
          </p:cNvPr>
          <p:cNvSpPr/>
          <p:nvPr/>
        </p:nvSpPr>
        <p:spPr>
          <a:xfrm>
            <a:off x="8022286" y="5645007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  <p:sp>
        <p:nvSpPr>
          <p:cNvPr id="11" name="10 Flecha izquierda">
            <a:hlinkClick r:id="rId7" action="ppaction://hlinksldjump"/>
          </p:cNvPr>
          <p:cNvSpPr/>
          <p:nvPr/>
        </p:nvSpPr>
        <p:spPr>
          <a:xfrm>
            <a:off x="7966235" y="5151213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864" y="1982403"/>
            <a:ext cx="7409755" cy="44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6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369" y="391991"/>
            <a:ext cx="952500" cy="533400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19" y="323220"/>
            <a:ext cx="2209800" cy="673100"/>
          </a:xfrm>
          <a:prstGeom prst="rect">
            <a:avLst/>
          </a:prstGeom>
        </p:spPr>
      </p:pic>
      <p:pic>
        <p:nvPicPr>
          <p:cNvPr id="7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841" y="1734122"/>
            <a:ext cx="4408318" cy="444536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5158" y="319405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Cuentas por conocer</a:t>
            </a:r>
            <a:endParaRPr lang="es-AR" sz="2800" b="1" dirty="0">
              <a:solidFill>
                <a:schemeClr val="bg1">
                  <a:lumMod val="50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1269024"/>
            <a:ext cx="8346831" cy="913136"/>
          </a:xfrm>
        </p:spPr>
        <p:txBody>
          <a:bodyPr>
            <a:normAutofit/>
          </a:bodyPr>
          <a:lstStyle/>
          <a:p>
            <a:r>
              <a:rPr lang="es-MX" sz="1800" dirty="0" smtClean="0">
                <a:latin typeface="Soberana Texto" pitchFamily="50" charset="0"/>
              </a:rPr>
              <a:t>Seleccionar sector e institución por conocer y dar clic en “Guardar”.</a:t>
            </a:r>
            <a:endParaRPr lang="es-AR" sz="1800" dirty="0">
              <a:latin typeface="Soberana Texto" pitchFamily="50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F46D-A13A-6448-95E4-562B5A3231DD}" type="slidenum">
              <a:rPr lang="es-ES" smtClean="0"/>
              <a:t>41</a:t>
            </a:fld>
            <a:endParaRPr lang="es-ES"/>
          </a:p>
        </p:txBody>
      </p:sp>
      <p:pic>
        <p:nvPicPr>
          <p:cNvPr id="8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883"/>
            <a:ext cx="9144000" cy="94967"/>
          </a:xfrm>
          <a:prstGeom prst="rect">
            <a:avLst/>
          </a:prstGeom>
        </p:spPr>
      </p:pic>
      <p:sp>
        <p:nvSpPr>
          <p:cNvPr id="10" name="9 Flecha derecha">
            <a:hlinkClick r:id="rId6" action="ppaction://hlinksldjump"/>
          </p:cNvPr>
          <p:cNvSpPr/>
          <p:nvPr/>
        </p:nvSpPr>
        <p:spPr>
          <a:xfrm>
            <a:off x="8022286" y="5645007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  <p:sp>
        <p:nvSpPr>
          <p:cNvPr id="11" name="10 Flecha izquierda">
            <a:hlinkClick r:id="rId7" action="ppaction://hlinksldjump"/>
          </p:cNvPr>
          <p:cNvSpPr/>
          <p:nvPr/>
        </p:nvSpPr>
        <p:spPr>
          <a:xfrm>
            <a:off x="7966235" y="5151213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558" y="2135311"/>
            <a:ext cx="7246466" cy="410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6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369" y="391991"/>
            <a:ext cx="952500" cy="533400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19" y="323220"/>
            <a:ext cx="2209800" cy="673100"/>
          </a:xfrm>
          <a:prstGeom prst="rect">
            <a:avLst/>
          </a:prstGeom>
        </p:spPr>
      </p:pic>
      <p:pic>
        <p:nvPicPr>
          <p:cNvPr id="7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841" y="1734122"/>
            <a:ext cx="4408318" cy="444536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9719" y="1178177"/>
            <a:ext cx="8229600" cy="889058"/>
          </a:xfrm>
        </p:spPr>
        <p:txBody>
          <a:bodyPr>
            <a:normAutofit/>
          </a:bodyPr>
          <a:lstStyle/>
          <a:p>
            <a:r>
              <a:rPr lang="es-MX" sz="1800" dirty="0" smtClean="0">
                <a:latin typeface="Soberana Texto" pitchFamily="50" charset="0"/>
              </a:rPr>
              <a:t>Dar clic en el ícono “Instrucciones sobre las cuentas por conocer”.</a:t>
            </a:r>
            <a:endParaRPr lang="es-AR" sz="1800" dirty="0">
              <a:latin typeface="Soberana Texto" pitchFamily="50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F46D-A13A-6448-95E4-562B5A3231DD}" type="slidenum">
              <a:rPr lang="es-ES" smtClean="0"/>
              <a:t>42</a:t>
            </a:fld>
            <a:endParaRPr lang="es-ES"/>
          </a:p>
        </p:txBody>
      </p:sp>
      <p:pic>
        <p:nvPicPr>
          <p:cNvPr id="8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883"/>
            <a:ext cx="9144000" cy="94967"/>
          </a:xfrm>
          <a:prstGeom prst="rect">
            <a:avLst/>
          </a:prstGeom>
        </p:spPr>
      </p:pic>
      <p:sp>
        <p:nvSpPr>
          <p:cNvPr id="9" name="8 Flecha derecha">
            <a:hlinkClick r:id="rId6" action="ppaction://hlinksldjump"/>
          </p:cNvPr>
          <p:cNvSpPr/>
          <p:nvPr/>
        </p:nvSpPr>
        <p:spPr>
          <a:xfrm>
            <a:off x="8022286" y="5645007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  <p:sp>
        <p:nvSpPr>
          <p:cNvPr id="10" name="9 Flecha izquierda">
            <a:hlinkClick r:id="rId7" action="ppaction://hlinksldjump"/>
          </p:cNvPr>
          <p:cNvSpPr/>
          <p:nvPr/>
        </p:nvSpPr>
        <p:spPr>
          <a:xfrm>
            <a:off x="7966235" y="5151213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237" y="1783568"/>
            <a:ext cx="7172382" cy="443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6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841" y="1734122"/>
            <a:ext cx="4408318" cy="4445364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F46D-A13A-6448-95E4-562B5A3231DD}" type="slidenum">
              <a:rPr lang="es-ES" smtClean="0"/>
              <a:t>43</a:t>
            </a:fld>
            <a:endParaRPr lang="es-ES"/>
          </a:p>
        </p:txBody>
      </p:sp>
      <p:pic>
        <p:nvPicPr>
          <p:cNvPr id="5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369" y="391991"/>
            <a:ext cx="952500" cy="533400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719" y="323220"/>
            <a:ext cx="2209800" cy="673100"/>
          </a:xfrm>
          <a:prstGeom prst="rect">
            <a:avLst/>
          </a:prstGeom>
        </p:spPr>
      </p:pic>
      <p:pic>
        <p:nvPicPr>
          <p:cNvPr id="8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11883"/>
            <a:ext cx="9144000" cy="94967"/>
          </a:xfrm>
          <a:prstGeom prst="rect">
            <a:avLst/>
          </a:prstGeom>
        </p:spPr>
      </p:pic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79719" y="1107831"/>
            <a:ext cx="8229600" cy="1107831"/>
          </a:xfrm>
        </p:spPr>
        <p:txBody>
          <a:bodyPr>
            <a:normAutofit/>
          </a:bodyPr>
          <a:lstStyle/>
          <a:p>
            <a:r>
              <a:rPr lang="es-MX" sz="1800" dirty="0" smtClean="0">
                <a:latin typeface="Soberana Texto" pitchFamily="50" charset="0"/>
              </a:rPr>
              <a:t>Señalar las instrucciones sobre las cuentas por conocer y dar clic en “Guardar”.</a:t>
            </a:r>
            <a:endParaRPr lang="es-AR" sz="1800" dirty="0">
              <a:latin typeface="Soberana Texto" pitchFamily="50" charset="0"/>
            </a:endParaRPr>
          </a:p>
        </p:txBody>
      </p:sp>
      <p:sp>
        <p:nvSpPr>
          <p:cNvPr id="10" name="9 Flecha derecha">
            <a:hlinkClick r:id="rId7" action="ppaction://hlinksldjump"/>
          </p:cNvPr>
          <p:cNvSpPr/>
          <p:nvPr/>
        </p:nvSpPr>
        <p:spPr>
          <a:xfrm>
            <a:off x="7900658" y="5659172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  <p:sp>
        <p:nvSpPr>
          <p:cNvPr id="11" name="10 Flecha izquierda">
            <a:hlinkClick r:id="rId8" action="ppaction://hlinksldjump"/>
          </p:cNvPr>
          <p:cNvSpPr/>
          <p:nvPr/>
        </p:nvSpPr>
        <p:spPr>
          <a:xfrm>
            <a:off x="7844607" y="5165378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925" y="1827820"/>
            <a:ext cx="7229475" cy="452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6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719" y="1337734"/>
            <a:ext cx="8229600" cy="1251082"/>
          </a:xfrm>
        </p:spPr>
        <p:txBody>
          <a:bodyPr>
            <a:normAutofit fontScale="90000"/>
          </a:bodyPr>
          <a:lstStyle/>
          <a:p>
            <a:r>
              <a:rPr lang="es-MX" sz="2200" dirty="0" smtClean="0">
                <a:latin typeface="Soberana Texto" pitchFamily="50" charset="0"/>
                <a:ea typeface="+mn-ea"/>
                <a:cs typeface="+mn-cs"/>
              </a:rPr>
              <a:t/>
            </a:r>
            <a:br>
              <a:rPr lang="es-MX" sz="2200" dirty="0" smtClean="0">
                <a:latin typeface="Soberana Texto" pitchFamily="50" charset="0"/>
                <a:ea typeface="+mn-ea"/>
                <a:cs typeface="+mn-cs"/>
              </a:rPr>
            </a:br>
            <a:r>
              <a:rPr lang="es-MX" sz="2200" dirty="0">
                <a:latin typeface="Soberana Texto" pitchFamily="50" charset="0"/>
                <a:ea typeface="+mn-ea"/>
                <a:cs typeface="+mn-cs"/>
              </a:rPr>
              <a:t/>
            </a:r>
            <a:br>
              <a:rPr lang="es-MX" sz="2200" dirty="0">
                <a:latin typeface="Soberana Texto" pitchFamily="50" charset="0"/>
                <a:ea typeface="+mn-ea"/>
                <a:cs typeface="+mn-cs"/>
              </a:rPr>
            </a:br>
            <a:r>
              <a:rPr lang="es-MX" sz="2200" dirty="0" smtClean="0">
                <a:latin typeface="Soberana Texto" pitchFamily="50" charset="0"/>
                <a:ea typeface="+mn-ea"/>
                <a:cs typeface="+mn-cs"/>
              </a:rPr>
              <a:t/>
            </a:r>
            <a:br>
              <a:rPr lang="es-MX" sz="2200" dirty="0" smtClean="0">
                <a:latin typeface="Soberana Texto" pitchFamily="50" charset="0"/>
                <a:ea typeface="+mn-ea"/>
                <a:cs typeface="+mn-cs"/>
              </a:rPr>
            </a:br>
            <a:r>
              <a:rPr lang="es-MX" sz="2200" dirty="0">
                <a:latin typeface="Soberana Texto" pitchFamily="50" charset="0"/>
                <a:ea typeface="+mn-ea"/>
                <a:cs typeface="+mn-cs"/>
              </a:rPr>
              <a:t/>
            </a:r>
            <a:br>
              <a:rPr lang="es-MX" sz="2200" dirty="0">
                <a:latin typeface="Soberana Texto" pitchFamily="50" charset="0"/>
                <a:ea typeface="+mn-ea"/>
                <a:cs typeface="+mn-cs"/>
              </a:rPr>
            </a:br>
            <a:r>
              <a:rPr lang="es-MX" sz="3100" b="1" dirty="0">
                <a:solidFill>
                  <a:schemeClr val="bg1">
                    <a:lumMod val="50000"/>
                  </a:schemeClr>
                </a:solidFill>
                <a:latin typeface="Soberana Texto" pitchFamily="50" charset="0"/>
              </a:rPr>
              <a:t>4. Verificación</a:t>
            </a:r>
            <a:r>
              <a:rPr lang="es-MX" sz="3100" dirty="0" smtClean="0">
                <a:latin typeface="Soberana Texto" pitchFamily="50" charset="0"/>
                <a:ea typeface="+mn-ea"/>
                <a:cs typeface="+mn-cs"/>
              </a:rPr>
              <a:t/>
            </a:r>
            <a:br>
              <a:rPr lang="es-MX" sz="3100" dirty="0" smtClean="0">
                <a:latin typeface="Soberana Texto" pitchFamily="50" charset="0"/>
                <a:ea typeface="+mn-ea"/>
                <a:cs typeface="+mn-cs"/>
              </a:rPr>
            </a:br>
            <a:r>
              <a:rPr lang="es-MX" sz="3100" dirty="0" smtClean="0">
                <a:latin typeface="Soberana Texto" pitchFamily="50" charset="0"/>
                <a:ea typeface="+mn-ea"/>
                <a:cs typeface="+mn-cs"/>
              </a:rPr>
              <a:t/>
            </a:r>
            <a:br>
              <a:rPr lang="es-MX" sz="3100" dirty="0" smtClean="0">
                <a:latin typeface="Soberana Texto" pitchFamily="50" charset="0"/>
                <a:ea typeface="+mn-ea"/>
                <a:cs typeface="+mn-cs"/>
              </a:rPr>
            </a:br>
            <a:r>
              <a:rPr lang="es-MX" sz="2200" dirty="0">
                <a:latin typeface="Soberana Texto" pitchFamily="50" charset="0"/>
                <a:ea typeface="+mn-ea"/>
                <a:cs typeface="+mn-cs"/>
              </a:rPr>
              <a:t/>
            </a:r>
            <a:br>
              <a:rPr lang="es-MX" sz="2200" dirty="0">
                <a:latin typeface="Soberana Texto" pitchFamily="50" charset="0"/>
                <a:ea typeface="+mn-ea"/>
                <a:cs typeface="+mn-cs"/>
              </a:rPr>
            </a:br>
            <a:r>
              <a:rPr lang="es-MX" sz="2000" dirty="0" smtClean="0">
                <a:latin typeface="Soberana Texto" pitchFamily="50" charset="0"/>
                <a:ea typeface="+mn-ea"/>
                <a:cs typeface="+mn-cs"/>
              </a:rPr>
              <a:t>· En esta sección puede</a:t>
            </a:r>
            <a:r>
              <a:rPr lang="es-MX" sz="2000" dirty="0">
                <a:latin typeface="Soberana Texto" pitchFamily="50" charset="0"/>
              </a:rPr>
              <a:t> </a:t>
            </a:r>
            <a:r>
              <a:rPr lang="es-MX" sz="2000" dirty="0" smtClean="0">
                <a:latin typeface="Soberana Texto" pitchFamily="50" charset="0"/>
              </a:rPr>
              <a:t>seleccionar un archivo para incluirse como anexo en la  solicitud dando clic en “Seleccionar anexo” y después “Agregar anexo”</a:t>
            </a:r>
            <a:br>
              <a:rPr lang="es-MX" sz="2000" dirty="0" smtClean="0">
                <a:latin typeface="Soberana Texto" pitchFamily="50" charset="0"/>
              </a:rPr>
            </a:br>
            <a:r>
              <a:rPr lang="es-AR" sz="3600" dirty="0">
                <a:latin typeface="Soberana Texto" pitchFamily="50" charset="0"/>
              </a:rPr>
              <a:t/>
            </a:r>
            <a:br>
              <a:rPr lang="es-AR" sz="3600" dirty="0">
                <a:latin typeface="Soberana Texto" pitchFamily="50" charset="0"/>
              </a:rPr>
            </a:br>
            <a:r>
              <a:rPr lang="es-AR" sz="3600" dirty="0">
                <a:latin typeface="Soberana Texto" pitchFamily="50" charset="0"/>
              </a:rPr>
              <a:t/>
            </a:r>
            <a:br>
              <a:rPr lang="es-AR" sz="3600" dirty="0">
                <a:latin typeface="Soberana Texto" pitchFamily="50" charset="0"/>
              </a:rPr>
            </a:br>
            <a:r>
              <a:rPr lang="es-MX" sz="3600" dirty="0"/>
              <a:t/>
            </a:r>
            <a:br>
              <a:rPr lang="es-MX" sz="3600" dirty="0"/>
            </a:br>
            <a:r>
              <a:rPr lang="es-MX" sz="3600" dirty="0"/>
              <a:t/>
            </a:r>
            <a:br>
              <a:rPr lang="es-MX" sz="3600" dirty="0"/>
            </a:b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F46D-A13A-6448-95E4-562B5A3231DD}" type="slidenum">
              <a:rPr lang="es-ES" smtClean="0"/>
              <a:t>44</a:t>
            </a:fld>
            <a:endParaRPr lang="es-E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162" y="2455333"/>
            <a:ext cx="6955037" cy="3699772"/>
          </a:xfrm>
          <a:prstGeom prst="rect">
            <a:avLst/>
          </a:prstGeom>
        </p:spPr>
      </p:pic>
      <p:pic>
        <p:nvPicPr>
          <p:cNvPr id="7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19" y="391991"/>
            <a:ext cx="2209800" cy="673100"/>
          </a:xfrm>
          <a:prstGeom prst="rect">
            <a:avLst/>
          </a:prstGeom>
        </p:spPr>
      </p:pic>
      <p:pic>
        <p:nvPicPr>
          <p:cNvPr id="8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369" y="728541"/>
            <a:ext cx="952500" cy="533400"/>
          </a:xfrm>
          <a:prstGeom prst="rect">
            <a:avLst/>
          </a:prstGeom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815158" y="3194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2800" b="1" dirty="0">
              <a:solidFill>
                <a:schemeClr val="bg1">
                  <a:lumMod val="50000"/>
                </a:schemeClr>
              </a:solidFill>
              <a:latin typeface="Soberana Tit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32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369" y="391991"/>
            <a:ext cx="952500" cy="533400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19" y="323220"/>
            <a:ext cx="2209800" cy="673100"/>
          </a:xfrm>
          <a:prstGeom prst="rect">
            <a:avLst/>
          </a:prstGeom>
        </p:spPr>
      </p:pic>
      <p:pic>
        <p:nvPicPr>
          <p:cNvPr id="7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841" y="1734122"/>
            <a:ext cx="4408318" cy="444536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0528" y="1172309"/>
            <a:ext cx="8569569" cy="1477106"/>
          </a:xfrm>
        </p:spPr>
        <p:txBody>
          <a:bodyPr>
            <a:normAutofit fontScale="92500" lnSpcReduction="10000"/>
          </a:bodyPr>
          <a:lstStyle/>
          <a:p>
            <a:endParaRPr lang="es-MX" sz="1800" dirty="0" smtClean="0">
              <a:latin typeface="Soberana Texto" pitchFamily="50" charset="0"/>
            </a:endParaRPr>
          </a:p>
          <a:p>
            <a:r>
              <a:rPr lang="es-MX" sz="1800" dirty="0" smtClean="0">
                <a:latin typeface="Soberana Texto" pitchFamily="50" charset="0"/>
              </a:rPr>
              <a:t>Dar clic en el botón “Imprimir Formato (Versión preliminar)” para verificar la información que se ha capturado.</a:t>
            </a:r>
          </a:p>
          <a:p>
            <a:r>
              <a:rPr lang="es-MX" sz="1800" dirty="0" smtClean="0">
                <a:latin typeface="Soberana Texto" pitchFamily="50" charset="0"/>
              </a:rPr>
              <a:t>Para abrir el archivo preliminar, es necesario contar con Adobe Reader (PDF).</a:t>
            </a:r>
            <a:endParaRPr lang="es-AR" sz="1800" dirty="0">
              <a:latin typeface="Soberana Texto" pitchFamily="50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F46D-A13A-6448-95E4-562B5A3231DD}" type="slidenum">
              <a:rPr lang="es-ES" smtClean="0"/>
              <a:t>45</a:t>
            </a:fld>
            <a:endParaRPr lang="es-ES"/>
          </a:p>
        </p:txBody>
      </p:sp>
      <p:pic>
        <p:nvPicPr>
          <p:cNvPr id="8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883"/>
            <a:ext cx="9144000" cy="94967"/>
          </a:xfrm>
          <a:prstGeom prst="rect">
            <a:avLst/>
          </a:prstGeom>
        </p:spPr>
      </p:pic>
      <p:sp>
        <p:nvSpPr>
          <p:cNvPr id="10" name="9 Flecha derecha">
            <a:hlinkClick r:id="rId6" action="ppaction://hlinksldjump"/>
          </p:cNvPr>
          <p:cNvSpPr/>
          <p:nvPr/>
        </p:nvSpPr>
        <p:spPr>
          <a:xfrm>
            <a:off x="8022286" y="5645007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  <p:sp>
        <p:nvSpPr>
          <p:cNvPr id="11" name="10 Flecha izquierda">
            <a:hlinkClick r:id="rId7" action="ppaction://hlinksldjump"/>
          </p:cNvPr>
          <p:cNvSpPr/>
          <p:nvPr/>
        </p:nvSpPr>
        <p:spPr>
          <a:xfrm>
            <a:off x="7966235" y="5151213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3376" y="2649415"/>
            <a:ext cx="3071240" cy="380059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3568" y="2649415"/>
            <a:ext cx="2969878" cy="380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6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369" y="391991"/>
            <a:ext cx="952500" cy="533400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19" y="323220"/>
            <a:ext cx="2209800" cy="673100"/>
          </a:xfrm>
          <a:prstGeom prst="rect">
            <a:avLst/>
          </a:prstGeom>
        </p:spPr>
      </p:pic>
      <p:pic>
        <p:nvPicPr>
          <p:cNvPr id="7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841" y="1734122"/>
            <a:ext cx="4408318" cy="444536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01327" y="600486"/>
            <a:ext cx="5230042" cy="641850"/>
          </a:xfrm>
        </p:spPr>
        <p:txBody>
          <a:bodyPr>
            <a:no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Imprimir Formato (Versión Preliminar)</a:t>
            </a:r>
            <a:endParaRPr lang="es-AR" sz="2800" b="1" dirty="0">
              <a:solidFill>
                <a:schemeClr val="bg1">
                  <a:lumMod val="50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9719" y="1268985"/>
            <a:ext cx="8229600" cy="930273"/>
          </a:xfrm>
        </p:spPr>
        <p:txBody>
          <a:bodyPr>
            <a:normAutofit/>
          </a:bodyPr>
          <a:lstStyle/>
          <a:p>
            <a:r>
              <a:rPr lang="es-MX" sz="1800" dirty="0" smtClean="0">
                <a:latin typeface="Soberana Texto" pitchFamily="50" charset="0"/>
              </a:rPr>
              <a:t>Se abrirá un archivo formato PDF con el formato de captura SIARA para revisión y verificación</a:t>
            </a:r>
            <a:r>
              <a:rPr lang="es-MX" sz="2000" dirty="0" smtClean="0">
                <a:latin typeface="Soberana Texto" pitchFamily="50" charset="0"/>
              </a:rPr>
              <a:t>.</a:t>
            </a:r>
            <a:endParaRPr lang="es-AR" sz="2000" dirty="0">
              <a:latin typeface="Soberana Texto" pitchFamily="50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F46D-A13A-6448-95E4-562B5A3231DD}" type="slidenum">
              <a:rPr lang="es-ES" smtClean="0"/>
              <a:t>46</a:t>
            </a:fld>
            <a:endParaRPr lang="es-ES"/>
          </a:p>
        </p:txBody>
      </p:sp>
      <p:pic>
        <p:nvPicPr>
          <p:cNvPr id="8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883"/>
            <a:ext cx="9144000" cy="94967"/>
          </a:xfrm>
          <a:prstGeom prst="rect">
            <a:avLst/>
          </a:prstGeom>
        </p:spPr>
      </p:pic>
      <p:sp>
        <p:nvSpPr>
          <p:cNvPr id="10" name="9 Flecha derecha">
            <a:hlinkClick r:id="rId6" action="ppaction://hlinksldjump"/>
          </p:cNvPr>
          <p:cNvSpPr/>
          <p:nvPr/>
        </p:nvSpPr>
        <p:spPr>
          <a:xfrm>
            <a:off x="8022286" y="5645007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  <p:sp>
        <p:nvSpPr>
          <p:cNvPr id="11" name="10 Flecha izquierda">
            <a:hlinkClick r:id="rId7" action="ppaction://hlinksldjump"/>
          </p:cNvPr>
          <p:cNvSpPr/>
          <p:nvPr/>
        </p:nvSpPr>
        <p:spPr>
          <a:xfrm>
            <a:off x="7966235" y="5151213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158" y="1980138"/>
            <a:ext cx="6980622" cy="404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6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769" y="544391"/>
            <a:ext cx="952500" cy="533400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19" y="475620"/>
            <a:ext cx="2209800" cy="673100"/>
          </a:xfrm>
          <a:prstGeom prst="rect">
            <a:avLst/>
          </a:prstGeom>
        </p:spPr>
      </p:pic>
      <p:pic>
        <p:nvPicPr>
          <p:cNvPr id="7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241" y="1886522"/>
            <a:ext cx="4408318" cy="444536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66305"/>
            <a:ext cx="8229600" cy="15534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000" b="1" dirty="0">
                <a:solidFill>
                  <a:schemeClr val="bg1">
                    <a:lumMod val="50000"/>
                  </a:schemeClr>
                </a:solidFill>
                <a:latin typeface="Soberana Texto" pitchFamily="50" charset="0"/>
              </a:rPr>
              <a:t>4. </a:t>
            </a:r>
            <a:r>
              <a:rPr lang="es-MX" sz="2000" b="1" dirty="0" smtClean="0">
                <a:solidFill>
                  <a:schemeClr val="bg1">
                    <a:lumMod val="50000"/>
                  </a:schemeClr>
                </a:solidFill>
                <a:latin typeface="Soberana Texto" pitchFamily="50" charset="0"/>
              </a:rPr>
              <a:t>Verificación</a:t>
            </a:r>
            <a:endParaRPr lang="es-MX" sz="2000" dirty="0" smtClean="0">
              <a:latin typeface="Soberana Texto" pitchFamily="50" charset="0"/>
            </a:endParaRPr>
          </a:p>
          <a:p>
            <a:r>
              <a:rPr lang="es-MX" sz="1800" dirty="0" smtClean="0">
                <a:latin typeface="Soberana Texto" pitchFamily="50" charset="0"/>
              </a:rPr>
              <a:t>En caso de que la información esté correctamente capturada, dar clic en “Confirmar datos”, de lo contrario, aún podrá trasladarse a las etapas anteriores a corregir la información.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88369" y="6368073"/>
            <a:ext cx="2133600" cy="365125"/>
          </a:xfrm>
        </p:spPr>
        <p:txBody>
          <a:bodyPr/>
          <a:lstStyle/>
          <a:p>
            <a:fld id="{B18CF46D-A13A-6448-95E4-562B5A3231DD}" type="slidenum">
              <a:rPr lang="es-ES" smtClean="0"/>
              <a:t>47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722" y="6596345"/>
            <a:ext cx="9144000" cy="94967"/>
          </a:xfrm>
          <a:prstGeom prst="rect">
            <a:avLst/>
          </a:prstGeom>
        </p:spPr>
      </p:pic>
      <p:sp>
        <p:nvSpPr>
          <p:cNvPr id="10" name="9 Flecha derecha">
            <a:hlinkClick r:id="rId6" action="ppaction://hlinksldjump"/>
          </p:cNvPr>
          <p:cNvSpPr/>
          <p:nvPr/>
        </p:nvSpPr>
        <p:spPr>
          <a:xfrm>
            <a:off x="7967700" y="5662937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  <p:sp>
        <p:nvSpPr>
          <p:cNvPr id="11" name="10 Flecha izquierda">
            <a:hlinkClick r:id="rId7" action="ppaction://hlinksldjump"/>
          </p:cNvPr>
          <p:cNvSpPr/>
          <p:nvPr/>
        </p:nvSpPr>
        <p:spPr>
          <a:xfrm>
            <a:off x="7852629" y="5167718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1625" y="2737338"/>
            <a:ext cx="3827585" cy="213869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2719754"/>
            <a:ext cx="465772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6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241" y="1886522"/>
            <a:ext cx="4408318" cy="4445364"/>
          </a:xfrm>
          <a:prstGeom prst="rect">
            <a:avLst/>
          </a:prstGeom>
        </p:spPr>
      </p:pic>
      <p:pic>
        <p:nvPicPr>
          <p:cNvPr id="5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769" y="544391"/>
            <a:ext cx="952500" cy="533400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19" y="475620"/>
            <a:ext cx="2209800" cy="673100"/>
          </a:xfrm>
          <a:prstGeom prst="rect">
            <a:avLst/>
          </a:prstGeom>
        </p:spPr>
      </p:pic>
      <p:pic>
        <p:nvPicPr>
          <p:cNvPr id="10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769" y="544391"/>
            <a:ext cx="952500" cy="533400"/>
          </a:xfrm>
          <a:prstGeom prst="rect">
            <a:avLst/>
          </a:prstGeom>
        </p:spPr>
      </p:pic>
      <p:pic>
        <p:nvPicPr>
          <p:cNvPr id="11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19" y="475620"/>
            <a:ext cx="2209800" cy="673100"/>
          </a:xfrm>
          <a:prstGeom prst="rect">
            <a:avLst/>
          </a:prstGeom>
        </p:spPr>
      </p:pic>
      <p:pic>
        <p:nvPicPr>
          <p:cNvPr id="12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241" y="1886522"/>
            <a:ext cx="4408318" cy="444536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5. Impresión</a:t>
            </a:r>
            <a:endParaRPr lang="es-AR" sz="2800" b="1" dirty="0">
              <a:solidFill>
                <a:schemeClr val="bg1">
                  <a:lumMod val="50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82682"/>
            <a:ext cx="8382000" cy="1319841"/>
          </a:xfrm>
        </p:spPr>
        <p:txBody>
          <a:bodyPr>
            <a:noAutofit/>
          </a:bodyPr>
          <a:lstStyle/>
          <a:p>
            <a:r>
              <a:rPr lang="es-MX" sz="1800" dirty="0">
                <a:latin typeface="Soberana Texto" pitchFamily="50" charset="0"/>
              </a:rPr>
              <a:t>En esta etapa ya no es posible modificar la información capturada en el requerimiento</a:t>
            </a:r>
            <a:r>
              <a:rPr lang="es-MX" sz="1800" dirty="0" smtClean="0">
                <a:latin typeface="Soberana Texto" pitchFamily="50" charset="0"/>
              </a:rPr>
              <a:t>.</a:t>
            </a:r>
          </a:p>
          <a:p>
            <a:r>
              <a:rPr lang="es-MX" sz="1800" dirty="0" smtClean="0">
                <a:latin typeface="Soberana Texto" pitchFamily="50" charset="0"/>
              </a:rPr>
              <a:t>Dar clic en el botón “Imprimir Solicitud” (Versión Final).</a:t>
            </a:r>
          </a:p>
        </p:txBody>
      </p:sp>
      <p:sp>
        <p:nvSpPr>
          <p:cNvPr id="8" name="3 Marcador de número de diapositiva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3" name="3 Marcador de número de diapositiva"/>
          <p:cNvSpPr txBox="1">
            <a:spLocks/>
          </p:cNvSpPr>
          <p:nvPr/>
        </p:nvSpPr>
        <p:spPr>
          <a:xfrm>
            <a:off x="6740769" y="62453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CF46D-A13A-6448-95E4-562B5A3231DD}" type="slidenum">
              <a:rPr lang="es-ES" smtClean="0"/>
              <a:pPr/>
              <a:t>48</a:t>
            </a:fld>
            <a:endParaRPr lang="es-ES" dirty="0"/>
          </a:p>
        </p:txBody>
      </p:sp>
      <p:pic>
        <p:nvPicPr>
          <p:cNvPr id="14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445" y="6649426"/>
            <a:ext cx="9144000" cy="94967"/>
          </a:xfrm>
          <a:prstGeom prst="rect">
            <a:avLst/>
          </a:prstGeom>
        </p:spPr>
      </p:pic>
      <p:sp>
        <p:nvSpPr>
          <p:cNvPr id="15" name="14 Flecha derecha">
            <a:hlinkClick r:id="rId6" action="ppaction://hlinksldjump"/>
          </p:cNvPr>
          <p:cNvSpPr/>
          <p:nvPr/>
        </p:nvSpPr>
        <p:spPr>
          <a:xfrm>
            <a:off x="7909085" y="5662937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  <p:sp>
        <p:nvSpPr>
          <p:cNvPr id="16" name="15 Flecha izquierda">
            <a:hlinkClick r:id="rId7" action="ppaction://hlinksldjump"/>
          </p:cNvPr>
          <p:cNvSpPr/>
          <p:nvPr/>
        </p:nvSpPr>
        <p:spPr>
          <a:xfrm>
            <a:off x="7852629" y="5167718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2399181"/>
            <a:ext cx="7289883" cy="380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241" y="1886522"/>
            <a:ext cx="4408318" cy="4445364"/>
          </a:xfrm>
          <a:prstGeom prst="rect">
            <a:avLst/>
          </a:prstGeom>
        </p:spPr>
      </p:pic>
      <p:pic>
        <p:nvPicPr>
          <p:cNvPr id="12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282" y="1886522"/>
            <a:ext cx="4408318" cy="4445364"/>
          </a:xfrm>
          <a:prstGeom prst="rect">
            <a:avLst/>
          </a:prstGeom>
        </p:spPr>
      </p:pic>
      <p:sp>
        <p:nvSpPr>
          <p:cNvPr id="8" name="3 Marcador de número de diapositiva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3" name="3 Marcador de número de diapositiva"/>
          <p:cNvSpPr txBox="1">
            <a:spLocks/>
          </p:cNvSpPr>
          <p:nvPr/>
        </p:nvSpPr>
        <p:spPr>
          <a:xfrm>
            <a:off x="6740769" y="62453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CF46D-A13A-6448-95E4-562B5A3231DD}" type="slidenum">
              <a:rPr lang="es-ES" smtClean="0"/>
              <a:pPr/>
              <a:t>49</a:t>
            </a:fld>
            <a:endParaRPr lang="es-ES" dirty="0"/>
          </a:p>
        </p:txBody>
      </p:sp>
      <p:pic>
        <p:nvPicPr>
          <p:cNvPr id="14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45" y="6649426"/>
            <a:ext cx="9144000" cy="94967"/>
          </a:xfrm>
          <a:prstGeom prst="rect">
            <a:avLst/>
          </a:prstGeom>
        </p:spPr>
      </p:pic>
      <p:pic>
        <p:nvPicPr>
          <p:cNvPr id="15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769" y="544391"/>
            <a:ext cx="952500" cy="533400"/>
          </a:xfrm>
          <a:prstGeom prst="rect">
            <a:avLst/>
          </a:prstGeom>
        </p:spPr>
      </p:pic>
      <p:pic>
        <p:nvPicPr>
          <p:cNvPr id="16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19" y="475620"/>
            <a:ext cx="2209800" cy="67310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8133" y="923868"/>
            <a:ext cx="7931487" cy="962654"/>
          </a:xfrm>
        </p:spPr>
        <p:txBody>
          <a:bodyPr>
            <a:no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Impresión de solicitud versión final</a:t>
            </a:r>
            <a:endParaRPr lang="es-AR" sz="2800" b="1" dirty="0">
              <a:solidFill>
                <a:schemeClr val="bg1">
                  <a:lumMod val="50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11" name="10 Flecha derecha">
            <a:hlinkClick r:id="rId6" action="ppaction://hlinksldjump"/>
          </p:cNvPr>
          <p:cNvSpPr/>
          <p:nvPr/>
        </p:nvSpPr>
        <p:spPr>
          <a:xfrm>
            <a:off x="7909085" y="5662937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  <p:sp>
        <p:nvSpPr>
          <p:cNvPr id="17" name="16 Flecha izquierda">
            <a:hlinkClick r:id="rId7" action="ppaction://hlinksldjump"/>
          </p:cNvPr>
          <p:cNvSpPr/>
          <p:nvPr/>
        </p:nvSpPr>
        <p:spPr>
          <a:xfrm>
            <a:off x="7852629" y="5167718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708" y="1732599"/>
            <a:ext cx="7310711" cy="410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6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841" y="1734122"/>
            <a:ext cx="4408318" cy="4445364"/>
          </a:xfrm>
          <a:prstGeom prst="rect">
            <a:avLst/>
          </a:prstGeom>
        </p:spPr>
      </p:pic>
      <p:pic>
        <p:nvPicPr>
          <p:cNvPr id="5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369" y="391991"/>
            <a:ext cx="952500" cy="533400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19" y="323220"/>
            <a:ext cx="2209800" cy="6731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65576" y="494727"/>
            <a:ext cx="5371296" cy="1132438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Barra de herramientas (Operador y Administrador</a:t>
            </a:r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)</a:t>
            </a:r>
            <a:b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</a:br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Datos del Usuario</a:t>
            </a:r>
            <a:endParaRPr lang="es-AR" sz="2400" b="1" dirty="0">
              <a:solidFill>
                <a:schemeClr val="bg1">
                  <a:lumMod val="50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F46D-A13A-6448-95E4-562B5A3231DD}" type="slidenum">
              <a:rPr lang="es-ES" smtClean="0"/>
              <a:t>5</a:t>
            </a:fld>
            <a:endParaRPr lang="es-ES"/>
          </a:p>
        </p:txBody>
      </p:sp>
      <p:pic>
        <p:nvPicPr>
          <p:cNvPr id="8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883"/>
            <a:ext cx="9144000" cy="94967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916158" y="1734122"/>
            <a:ext cx="731168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b="1" dirty="0" smtClean="0">
                <a:latin typeface="Soberana Texto" pitchFamily="50" charset="0"/>
              </a:rPr>
              <a:t>Datos Generales: </a:t>
            </a:r>
            <a:r>
              <a:rPr lang="es-MX" sz="1500" dirty="0" smtClean="0">
                <a:latin typeface="Soberana Texto" pitchFamily="50" charset="0"/>
              </a:rPr>
              <a:t>Señala los datos de la Autoridad,  del Solicitante (persona facultada para firmar) y del Usuario.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500" dirty="0" smtClean="0">
              <a:latin typeface="Soberana Texto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 smtClean="0">
                <a:latin typeface="Soberana Texto" pitchFamily="50" charset="0"/>
              </a:rPr>
              <a:t>En este apartado </a:t>
            </a:r>
            <a:r>
              <a:rPr lang="es-MX" sz="1500" b="1" dirty="0" smtClean="0">
                <a:latin typeface="Soberana Texto" pitchFamily="50" charset="0"/>
              </a:rPr>
              <a:t>únicamente </a:t>
            </a:r>
            <a:r>
              <a:rPr lang="es-MX" sz="1500" dirty="0" smtClean="0">
                <a:latin typeface="Soberana Texto" pitchFamily="50" charset="0"/>
              </a:rPr>
              <a:t>se pueden modificar los datos del Usuario como es el Puesto, Teléfono y Correo electrónico </a:t>
            </a:r>
            <a:r>
              <a:rPr lang="es-MX" sz="1500" dirty="0">
                <a:latin typeface="Soberana Texto" pitchFamily="50" charset="0"/>
              </a:rPr>
              <a:t>.</a:t>
            </a:r>
            <a:endParaRPr lang="es-AR" sz="1500" dirty="0">
              <a:latin typeface="Soberana Texto" pitchFamily="50" charset="0"/>
            </a:endParaRPr>
          </a:p>
        </p:txBody>
      </p:sp>
      <p:sp>
        <p:nvSpPr>
          <p:cNvPr id="11" name="10 Flecha izquierda">
            <a:hlinkClick r:id="rId6" action="ppaction://hlinksldjump"/>
          </p:cNvPr>
          <p:cNvSpPr/>
          <p:nvPr/>
        </p:nvSpPr>
        <p:spPr>
          <a:xfrm>
            <a:off x="7844607" y="5629824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Menú</a:t>
            </a:r>
            <a:endParaRPr lang="es-AR" dirty="0"/>
          </a:p>
        </p:txBody>
      </p:sp>
      <p:sp>
        <p:nvSpPr>
          <p:cNvPr id="3" name="2 Flecha derecha">
            <a:hlinkClick r:id="rId7" action="ppaction://hlinksldjump"/>
          </p:cNvPr>
          <p:cNvSpPr/>
          <p:nvPr/>
        </p:nvSpPr>
        <p:spPr>
          <a:xfrm>
            <a:off x="7907620" y="6123618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9844" y="3170380"/>
            <a:ext cx="6202014" cy="34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1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241" y="1886522"/>
            <a:ext cx="4408318" cy="4445364"/>
          </a:xfrm>
          <a:prstGeom prst="rect">
            <a:avLst/>
          </a:prstGeom>
        </p:spPr>
      </p:pic>
      <p:pic>
        <p:nvPicPr>
          <p:cNvPr id="12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282" y="1886522"/>
            <a:ext cx="4408318" cy="444536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6641" y="1323765"/>
            <a:ext cx="8382000" cy="1016670"/>
          </a:xfrm>
        </p:spPr>
        <p:txBody>
          <a:bodyPr>
            <a:normAutofit fontScale="92500" lnSpcReduction="20000"/>
          </a:bodyPr>
          <a:lstStyle/>
          <a:p>
            <a:endParaRPr lang="es-MX" sz="1800" dirty="0" smtClean="0">
              <a:latin typeface="Soberana Texto" pitchFamily="50" charset="0"/>
            </a:endParaRPr>
          </a:p>
          <a:p>
            <a:r>
              <a:rPr lang="es-MX" sz="1800" dirty="0" smtClean="0">
                <a:latin typeface="Soberana Texto" pitchFamily="50" charset="0"/>
              </a:rPr>
              <a:t>Seleccione una opción para realizar el envió (Envío de impresión digitalizada, Envío de solicitud con firma electrónica y Envío de solicitud con firma digitalizada)</a:t>
            </a:r>
          </a:p>
        </p:txBody>
      </p:sp>
      <p:sp>
        <p:nvSpPr>
          <p:cNvPr id="8" name="3 Marcador de número de diapositiva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3" name="3 Marcador de número de diapositiva"/>
          <p:cNvSpPr txBox="1">
            <a:spLocks/>
          </p:cNvSpPr>
          <p:nvPr/>
        </p:nvSpPr>
        <p:spPr>
          <a:xfrm>
            <a:off x="6740769" y="62453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CF46D-A13A-6448-95E4-562B5A3231DD}" type="slidenum">
              <a:rPr lang="es-ES" smtClean="0"/>
              <a:pPr/>
              <a:t>50</a:t>
            </a:fld>
            <a:endParaRPr lang="es-ES" dirty="0"/>
          </a:p>
        </p:txBody>
      </p:sp>
      <p:pic>
        <p:nvPicPr>
          <p:cNvPr id="14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45" y="6649426"/>
            <a:ext cx="9144000" cy="94967"/>
          </a:xfrm>
          <a:prstGeom prst="rect">
            <a:avLst/>
          </a:prstGeom>
        </p:spPr>
      </p:pic>
      <p:pic>
        <p:nvPicPr>
          <p:cNvPr id="15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769" y="544391"/>
            <a:ext cx="952500" cy="533400"/>
          </a:xfrm>
          <a:prstGeom prst="rect">
            <a:avLst/>
          </a:prstGeom>
        </p:spPr>
      </p:pic>
      <p:pic>
        <p:nvPicPr>
          <p:cNvPr id="16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19" y="475620"/>
            <a:ext cx="2209800" cy="67310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86641" y="599245"/>
            <a:ext cx="8229600" cy="995337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/>
            </a:r>
            <a:b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</a:br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6. Envío</a:t>
            </a:r>
            <a:endParaRPr lang="es-AR" sz="2800" b="1" dirty="0">
              <a:solidFill>
                <a:schemeClr val="bg1">
                  <a:lumMod val="50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17" name="16 Flecha derecha">
            <a:hlinkClick r:id="rId6" action="ppaction://hlinksldjump"/>
          </p:cNvPr>
          <p:cNvSpPr/>
          <p:nvPr/>
        </p:nvSpPr>
        <p:spPr>
          <a:xfrm>
            <a:off x="7909085" y="5662937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  <p:sp>
        <p:nvSpPr>
          <p:cNvPr id="18" name="17 Flecha izquierda">
            <a:hlinkClick r:id="rId7" action="ppaction://hlinksldjump"/>
          </p:cNvPr>
          <p:cNvSpPr/>
          <p:nvPr/>
        </p:nvSpPr>
        <p:spPr>
          <a:xfrm>
            <a:off x="7852629" y="5167718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5369" y="2516512"/>
            <a:ext cx="6453964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4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919" y="1907806"/>
            <a:ext cx="4408318" cy="4445364"/>
          </a:xfrm>
          <a:prstGeom prst="rect">
            <a:avLst/>
          </a:prstGeom>
        </p:spPr>
      </p:pic>
      <p:sp>
        <p:nvSpPr>
          <p:cNvPr id="8" name="3 Marcador de número de diapositiva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3" name="3 Marcador de número de diapositiva"/>
          <p:cNvSpPr txBox="1">
            <a:spLocks/>
          </p:cNvSpPr>
          <p:nvPr/>
        </p:nvSpPr>
        <p:spPr>
          <a:xfrm>
            <a:off x="6740769" y="62453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CF46D-A13A-6448-95E4-562B5A3231DD}" type="slidenum">
              <a:rPr lang="es-ES" smtClean="0"/>
              <a:pPr/>
              <a:t>51</a:t>
            </a:fld>
            <a:endParaRPr lang="es-ES" dirty="0"/>
          </a:p>
        </p:txBody>
      </p:sp>
      <p:pic>
        <p:nvPicPr>
          <p:cNvPr id="14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45" y="6649426"/>
            <a:ext cx="9144000" cy="94967"/>
          </a:xfrm>
          <a:prstGeom prst="rect">
            <a:avLst/>
          </a:prstGeom>
        </p:spPr>
      </p:pic>
      <p:pic>
        <p:nvPicPr>
          <p:cNvPr id="15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769" y="544391"/>
            <a:ext cx="952500" cy="533400"/>
          </a:xfrm>
          <a:prstGeom prst="rect">
            <a:avLst/>
          </a:prstGeom>
        </p:spPr>
      </p:pic>
      <p:pic>
        <p:nvPicPr>
          <p:cNvPr id="16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19" y="475620"/>
            <a:ext cx="2209800" cy="67310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06669" y="793061"/>
            <a:ext cx="8229600" cy="113938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6. Envío</a:t>
            </a:r>
            <a:endParaRPr lang="es-AR" sz="2800" b="1" dirty="0">
              <a:solidFill>
                <a:schemeClr val="bg1">
                  <a:lumMod val="50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11" name="10 Flecha derecha">
            <a:hlinkClick r:id="rId6" action="ppaction://hlinksldjump"/>
          </p:cNvPr>
          <p:cNvSpPr/>
          <p:nvPr/>
        </p:nvSpPr>
        <p:spPr>
          <a:xfrm>
            <a:off x="7909085" y="5662937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  <p:sp>
        <p:nvSpPr>
          <p:cNvPr id="17" name="16 Flecha izquierda">
            <a:hlinkClick r:id="rId7" action="ppaction://hlinksldjump"/>
          </p:cNvPr>
          <p:cNvSpPr/>
          <p:nvPr/>
        </p:nvSpPr>
        <p:spPr>
          <a:xfrm>
            <a:off x="7852629" y="5167718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340" y="2091271"/>
            <a:ext cx="7099550" cy="327541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76152" y="1601669"/>
            <a:ext cx="770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  <a:ea typeface="+mj-ea"/>
                <a:cs typeface="+mj-cs"/>
              </a:rPr>
              <a:t>Envío de solicitud con firma digitalizada</a:t>
            </a:r>
          </a:p>
        </p:txBody>
      </p:sp>
    </p:spTree>
    <p:extLst>
      <p:ext uri="{BB962C8B-B14F-4D97-AF65-F5344CB8AC3E}">
        <p14:creationId xmlns:p14="http://schemas.microsoft.com/office/powerpoint/2010/main" val="384090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241" y="1886522"/>
            <a:ext cx="4408318" cy="4445364"/>
          </a:xfrm>
          <a:prstGeom prst="rect">
            <a:avLst/>
          </a:prstGeom>
        </p:spPr>
      </p:pic>
      <p:pic>
        <p:nvPicPr>
          <p:cNvPr id="12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282" y="1886522"/>
            <a:ext cx="4408318" cy="444536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2369" y="1572749"/>
            <a:ext cx="8382000" cy="751233"/>
          </a:xfrm>
        </p:spPr>
        <p:txBody>
          <a:bodyPr>
            <a:normAutofit fontScale="70000" lnSpcReduction="20000"/>
          </a:bodyPr>
          <a:lstStyle/>
          <a:p>
            <a:r>
              <a:rPr lang="es-MX" sz="2000" dirty="0" smtClean="0">
                <a:latin typeface="Soberana Texto" pitchFamily="50" charset="0"/>
              </a:rPr>
              <a:t>Ir a “Datos solicitante” y comprobar que este completa la información</a:t>
            </a:r>
          </a:p>
          <a:p>
            <a:r>
              <a:rPr lang="es-MX" sz="2000" dirty="0" smtClean="0">
                <a:latin typeface="Soberana Texto" pitchFamily="50" charset="0"/>
              </a:rPr>
              <a:t>De clic en “Representación de firma del Titular” y seleccionar una imagen con la firma</a:t>
            </a:r>
          </a:p>
        </p:txBody>
      </p:sp>
      <p:sp>
        <p:nvSpPr>
          <p:cNvPr id="8" name="3 Marcador de número de diapositiva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3" name="3 Marcador de número de diapositiva"/>
          <p:cNvSpPr txBox="1">
            <a:spLocks/>
          </p:cNvSpPr>
          <p:nvPr/>
        </p:nvSpPr>
        <p:spPr>
          <a:xfrm>
            <a:off x="6740769" y="62453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CF46D-A13A-6448-95E4-562B5A3231DD}" type="slidenum">
              <a:rPr lang="es-ES" smtClean="0"/>
              <a:pPr/>
              <a:t>52</a:t>
            </a:fld>
            <a:endParaRPr lang="es-ES" dirty="0"/>
          </a:p>
        </p:txBody>
      </p:sp>
      <p:pic>
        <p:nvPicPr>
          <p:cNvPr id="14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45" y="6649426"/>
            <a:ext cx="9144000" cy="94967"/>
          </a:xfrm>
          <a:prstGeom prst="rect">
            <a:avLst/>
          </a:prstGeom>
        </p:spPr>
      </p:pic>
      <p:pic>
        <p:nvPicPr>
          <p:cNvPr id="15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769" y="544391"/>
            <a:ext cx="952500" cy="533400"/>
          </a:xfrm>
          <a:prstGeom prst="rect">
            <a:avLst/>
          </a:prstGeom>
        </p:spPr>
      </p:pic>
      <p:pic>
        <p:nvPicPr>
          <p:cNvPr id="16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19" y="475620"/>
            <a:ext cx="2209800" cy="67310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06669" y="683155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6. Envío</a:t>
            </a:r>
            <a:endParaRPr lang="es-AR" sz="2800" b="1" dirty="0">
              <a:solidFill>
                <a:schemeClr val="bg1">
                  <a:lumMod val="50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17" name="16 Flecha derecha">
            <a:hlinkClick r:id="rId6" action="ppaction://hlinksldjump"/>
          </p:cNvPr>
          <p:cNvSpPr/>
          <p:nvPr/>
        </p:nvSpPr>
        <p:spPr>
          <a:xfrm>
            <a:off x="7909085" y="5662937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  <p:sp>
        <p:nvSpPr>
          <p:cNvPr id="18" name="17 Flecha izquierda">
            <a:hlinkClick r:id="rId7" action="ppaction://hlinksldjump"/>
          </p:cNvPr>
          <p:cNvSpPr/>
          <p:nvPr/>
        </p:nvSpPr>
        <p:spPr>
          <a:xfrm>
            <a:off x="7852629" y="5167718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0640" y="2238375"/>
            <a:ext cx="6506820" cy="441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4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F46D-A13A-6448-95E4-562B5A3231DD}" type="slidenum">
              <a:rPr lang="es-ES" smtClean="0"/>
              <a:t>53</a:t>
            </a:fld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3827362" y="1252086"/>
            <a:ext cx="1821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6. Envío</a:t>
            </a:r>
            <a:endParaRPr lang="es-MX" sz="2800" dirty="0"/>
          </a:p>
        </p:txBody>
      </p:sp>
      <p:sp>
        <p:nvSpPr>
          <p:cNvPr id="8" name="Rectángulo 7"/>
          <p:cNvSpPr/>
          <p:nvPr/>
        </p:nvSpPr>
        <p:spPr>
          <a:xfrm>
            <a:off x="1442366" y="1729797"/>
            <a:ext cx="6617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Envío de solicitud con firma digitalizada</a:t>
            </a:r>
          </a:p>
        </p:txBody>
      </p:sp>
      <p:pic>
        <p:nvPicPr>
          <p:cNvPr id="9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98" y="704953"/>
            <a:ext cx="2209800" cy="673100"/>
          </a:xfrm>
          <a:prstGeom prst="rect">
            <a:avLst/>
          </a:prstGeom>
        </p:spPr>
      </p:pic>
      <p:pic>
        <p:nvPicPr>
          <p:cNvPr id="10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519" y="825706"/>
            <a:ext cx="952500" cy="5334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136" y="2152755"/>
            <a:ext cx="5343525" cy="466725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339432" y="5427980"/>
            <a:ext cx="1371416" cy="1003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60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F46D-A13A-6448-95E4-562B5A3231DD}" type="slidenum">
              <a:rPr lang="es-ES" smtClean="0"/>
              <a:t>54</a:t>
            </a:fld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57200" y="1644134"/>
            <a:ext cx="3789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· </a:t>
            </a:r>
            <a:r>
              <a:rPr lang="es-MX" dirty="0" err="1" smtClean="0"/>
              <a:t>Previsualización</a:t>
            </a:r>
            <a:r>
              <a:rPr lang="es-MX" dirty="0" smtClean="0"/>
              <a:t> </a:t>
            </a:r>
            <a:r>
              <a:rPr lang="es-MX" dirty="0"/>
              <a:t>de firma digitalizada</a:t>
            </a:r>
          </a:p>
        </p:txBody>
      </p:sp>
      <p:pic>
        <p:nvPicPr>
          <p:cNvPr id="7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98" y="704953"/>
            <a:ext cx="2209800" cy="673100"/>
          </a:xfrm>
          <a:prstGeom prst="rect">
            <a:avLst/>
          </a:prstGeom>
        </p:spPr>
      </p:pic>
      <p:pic>
        <p:nvPicPr>
          <p:cNvPr id="8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519" y="825706"/>
            <a:ext cx="952500" cy="5334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041" y="2771338"/>
            <a:ext cx="3408892" cy="223380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047496" y="1102473"/>
            <a:ext cx="1821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6. Envío</a:t>
            </a:r>
            <a:endParaRPr lang="es-MX" sz="2800" dirty="0"/>
          </a:p>
        </p:txBody>
      </p:sp>
      <p:sp>
        <p:nvSpPr>
          <p:cNvPr id="11" name="Rectángulo 10"/>
          <p:cNvSpPr/>
          <p:nvPr/>
        </p:nvSpPr>
        <p:spPr>
          <a:xfrm>
            <a:off x="5503333" y="2094881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· </a:t>
            </a:r>
            <a:r>
              <a:rPr lang="es-MX" dirty="0"/>
              <a:t>Ejemplo de visualización de firma del requerimiento en PDF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279547"/>
            <a:ext cx="4754880" cy="386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8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241" y="1886522"/>
            <a:ext cx="4408318" cy="4445364"/>
          </a:xfrm>
          <a:prstGeom prst="rect">
            <a:avLst/>
          </a:prstGeom>
        </p:spPr>
      </p:pic>
      <p:pic>
        <p:nvPicPr>
          <p:cNvPr id="12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282" y="1886522"/>
            <a:ext cx="4408318" cy="444536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55" y="1464430"/>
            <a:ext cx="8382000" cy="1062481"/>
          </a:xfrm>
        </p:spPr>
        <p:txBody>
          <a:bodyPr>
            <a:normAutofit/>
          </a:bodyPr>
          <a:lstStyle/>
          <a:p>
            <a:r>
              <a:rPr lang="es-MX" sz="2000" dirty="0" smtClean="0">
                <a:latin typeface="Soberana Texto" pitchFamily="50" charset="0"/>
              </a:rPr>
              <a:t>Al enviar el requerimiento, de forma inmediata aparecerá el “Comprobante de Envío”.</a:t>
            </a:r>
          </a:p>
        </p:txBody>
      </p:sp>
      <p:sp>
        <p:nvSpPr>
          <p:cNvPr id="8" name="3 Marcador de número de diapositiva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3" name="3 Marcador de número de diapositiva"/>
          <p:cNvSpPr txBox="1">
            <a:spLocks/>
          </p:cNvSpPr>
          <p:nvPr/>
        </p:nvSpPr>
        <p:spPr>
          <a:xfrm>
            <a:off x="6740769" y="62453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CF46D-A13A-6448-95E4-562B5A3231DD}" type="slidenum">
              <a:rPr lang="es-ES" smtClean="0"/>
              <a:pPr/>
              <a:t>55</a:t>
            </a:fld>
            <a:endParaRPr lang="es-ES" dirty="0"/>
          </a:p>
        </p:txBody>
      </p:sp>
      <p:pic>
        <p:nvPicPr>
          <p:cNvPr id="14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45" y="6649426"/>
            <a:ext cx="9144000" cy="94967"/>
          </a:xfrm>
          <a:prstGeom prst="rect">
            <a:avLst/>
          </a:prstGeom>
        </p:spPr>
      </p:pic>
      <p:pic>
        <p:nvPicPr>
          <p:cNvPr id="15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769" y="544391"/>
            <a:ext cx="952500" cy="533400"/>
          </a:xfrm>
          <a:prstGeom prst="rect">
            <a:avLst/>
          </a:prstGeom>
        </p:spPr>
      </p:pic>
      <p:pic>
        <p:nvPicPr>
          <p:cNvPr id="16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19" y="475620"/>
            <a:ext cx="2209800" cy="67310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13276" y="475620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Envío de Solicitud</a:t>
            </a:r>
            <a:endParaRPr lang="es-AR" sz="2800" b="1" dirty="0">
              <a:solidFill>
                <a:schemeClr val="bg1">
                  <a:lumMod val="50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18" name="17 Flecha izquierda">
            <a:hlinkClick r:id="rId6" action="ppaction://hlinksldjump"/>
          </p:cNvPr>
          <p:cNvSpPr/>
          <p:nvPr/>
        </p:nvSpPr>
        <p:spPr>
          <a:xfrm>
            <a:off x="7852629" y="5167718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Menú</a:t>
            </a:r>
            <a:endParaRPr lang="es-AR" dirty="0"/>
          </a:p>
        </p:txBody>
      </p:sp>
      <p:sp>
        <p:nvSpPr>
          <p:cNvPr id="19" name="18 Flecha izquierda">
            <a:hlinkClick r:id="rId7" action="ppaction://hlinksldjump"/>
          </p:cNvPr>
          <p:cNvSpPr/>
          <p:nvPr/>
        </p:nvSpPr>
        <p:spPr>
          <a:xfrm>
            <a:off x="7864353" y="5808766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366" y="2126758"/>
            <a:ext cx="6870090" cy="39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241" y="1886522"/>
            <a:ext cx="4408318" cy="4445364"/>
          </a:xfrm>
          <a:prstGeom prst="rect">
            <a:avLst/>
          </a:prstGeom>
        </p:spPr>
      </p:pic>
      <p:pic>
        <p:nvPicPr>
          <p:cNvPr id="12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282" y="1886522"/>
            <a:ext cx="4408318" cy="444536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55" y="2077824"/>
            <a:ext cx="8382000" cy="4963524"/>
          </a:xfrm>
        </p:spPr>
        <p:txBody>
          <a:bodyPr>
            <a:normAutofit/>
          </a:bodyPr>
          <a:lstStyle/>
          <a:p>
            <a:pPr algn="just"/>
            <a:r>
              <a:rPr lang="es-MX" sz="1800" dirty="0" smtClean="0">
                <a:latin typeface="Soberana Texto" pitchFamily="50" charset="0"/>
              </a:rPr>
              <a:t>Utilizar explorador Internet Explorer para operar el SIARA.</a:t>
            </a:r>
          </a:p>
          <a:p>
            <a:pPr algn="just"/>
            <a:endParaRPr lang="es-MX" sz="1800" dirty="0" smtClean="0">
              <a:latin typeface="Soberana Texto" pitchFamily="50" charset="0"/>
            </a:endParaRPr>
          </a:p>
          <a:p>
            <a:pPr algn="just"/>
            <a:r>
              <a:rPr lang="es-MX" sz="1800" dirty="0" smtClean="0">
                <a:latin typeface="Soberana Texto" pitchFamily="50" charset="0"/>
              </a:rPr>
              <a:t>Verificar la “Vista de Compatibilidad” del explorador con el SIARA en la barra de herramientas del explorador.</a:t>
            </a:r>
          </a:p>
          <a:p>
            <a:pPr algn="just"/>
            <a:endParaRPr lang="es-MX" sz="1800" dirty="0" smtClean="0">
              <a:latin typeface="Soberana Texto" pitchFamily="50" charset="0"/>
            </a:endParaRPr>
          </a:p>
          <a:p>
            <a:pPr algn="just"/>
            <a:r>
              <a:rPr lang="es-MX" sz="1800" dirty="0" smtClean="0">
                <a:latin typeface="Soberana Texto" pitchFamily="50" charset="0"/>
              </a:rPr>
              <a:t>En caso de requerir enviar anexos, estos deberán digitalizarse junto con el requerimiento, siempre y cuando se haga su mención en el mismo.</a:t>
            </a:r>
          </a:p>
          <a:p>
            <a:pPr algn="just"/>
            <a:endParaRPr lang="es-MX" sz="1800" dirty="0" smtClean="0">
              <a:latin typeface="Soberana Texto" pitchFamily="50" charset="0"/>
            </a:endParaRPr>
          </a:p>
          <a:p>
            <a:pPr algn="just"/>
            <a:r>
              <a:rPr lang="es-MX" sz="1800" dirty="0" smtClean="0">
                <a:latin typeface="Soberana Texto" pitchFamily="50" charset="0"/>
              </a:rPr>
              <a:t>Solicitar la baja de los usuarios que ya no operarán el SIARA, y solicitar la alta de usuarios nuevos.</a:t>
            </a:r>
          </a:p>
          <a:p>
            <a:pPr algn="just"/>
            <a:endParaRPr lang="es-MX" sz="1800" dirty="0" smtClean="0">
              <a:latin typeface="Soberana Texto" pitchFamily="50" charset="0"/>
            </a:endParaRPr>
          </a:p>
          <a:p>
            <a:pPr algn="just"/>
            <a:r>
              <a:rPr lang="es-MX" sz="1800" dirty="0" smtClean="0">
                <a:latin typeface="Soberana Texto" pitchFamily="50" charset="0"/>
              </a:rPr>
              <a:t>Contar con al menos dos usuarios con perfil Administrador para emergencias.</a:t>
            </a:r>
          </a:p>
        </p:txBody>
      </p:sp>
      <p:sp>
        <p:nvSpPr>
          <p:cNvPr id="8" name="3 Marcador de número de diapositiva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3" name="3 Marcador de número de diapositiva"/>
          <p:cNvSpPr txBox="1">
            <a:spLocks/>
          </p:cNvSpPr>
          <p:nvPr/>
        </p:nvSpPr>
        <p:spPr>
          <a:xfrm>
            <a:off x="6740769" y="62453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CF46D-A13A-6448-95E4-562B5A3231DD}" type="slidenum">
              <a:rPr lang="es-ES" smtClean="0"/>
              <a:pPr/>
              <a:t>56</a:t>
            </a:fld>
            <a:endParaRPr lang="es-ES" dirty="0"/>
          </a:p>
        </p:txBody>
      </p:sp>
      <p:pic>
        <p:nvPicPr>
          <p:cNvPr id="14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45" y="6649426"/>
            <a:ext cx="9144000" cy="94967"/>
          </a:xfrm>
          <a:prstGeom prst="rect">
            <a:avLst/>
          </a:prstGeom>
        </p:spPr>
      </p:pic>
      <p:pic>
        <p:nvPicPr>
          <p:cNvPr id="15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769" y="544391"/>
            <a:ext cx="952500" cy="533400"/>
          </a:xfrm>
          <a:prstGeom prst="rect">
            <a:avLst/>
          </a:prstGeom>
        </p:spPr>
      </p:pic>
      <p:pic>
        <p:nvPicPr>
          <p:cNvPr id="16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19" y="475620"/>
            <a:ext cx="2209800" cy="67310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33755" y="716535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C</a:t>
            </a:r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onsideraciones generales</a:t>
            </a:r>
            <a:endParaRPr lang="es-AR" sz="2800" b="1" dirty="0">
              <a:solidFill>
                <a:schemeClr val="bg1">
                  <a:lumMod val="50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11" name="10 Flecha izquierda">
            <a:hlinkClick r:id="rId6" action="ppaction://hlinksldjump"/>
          </p:cNvPr>
          <p:cNvSpPr/>
          <p:nvPr/>
        </p:nvSpPr>
        <p:spPr>
          <a:xfrm>
            <a:off x="7872450" y="5838092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Menú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3761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241" y="1886522"/>
            <a:ext cx="4408318" cy="4445364"/>
          </a:xfrm>
          <a:prstGeom prst="rect">
            <a:avLst/>
          </a:prstGeom>
        </p:spPr>
      </p:pic>
      <p:pic>
        <p:nvPicPr>
          <p:cNvPr id="12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282" y="1886522"/>
            <a:ext cx="4408318" cy="4445364"/>
          </a:xfrm>
          <a:prstGeom prst="rect">
            <a:avLst/>
          </a:prstGeom>
        </p:spPr>
      </p:pic>
      <p:sp>
        <p:nvSpPr>
          <p:cNvPr id="8" name="3 Marcador de número de diapositiva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3" name="3 Marcador de número de diapositiva"/>
          <p:cNvSpPr txBox="1">
            <a:spLocks/>
          </p:cNvSpPr>
          <p:nvPr/>
        </p:nvSpPr>
        <p:spPr>
          <a:xfrm>
            <a:off x="6740769" y="62453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CF46D-A13A-6448-95E4-562B5A3231DD}" type="slidenum">
              <a:rPr lang="es-ES" smtClean="0"/>
              <a:pPr/>
              <a:t>57</a:t>
            </a:fld>
            <a:endParaRPr lang="es-ES" dirty="0"/>
          </a:p>
        </p:txBody>
      </p:sp>
      <p:pic>
        <p:nvPicPr>
          <p:cNvPr id="14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45" y="6649426"/>
            <a:ext cx="9144000" cy="94967"/>
          </a:xfrm>
          <a:prstGeom prst="rect">
            <a:avLst/>
          </a:prstGeom>
        </p:spPr>
      </p:pic>
      <p:pic>
        <p:nvPicPr>
          <p:cNvPr id="15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769" y="408551"/>
            <a:ext cx="952500" cy="533400"/>
          </a:xfrm>
          <a:prstGeom prst="rect">
            <a:avLst/>
          </a:prstGeom>
        </p:spPr>
      </p:pic>
      <p:pic>
        <p:nvPicPr>
          <p:cNvPr id="16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19" y="314131"/>
            <a:ext cx="2209800" cy="67310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21372" y="584752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Características de digitalización</a:t>
            </a:r>
            <a:endParaRPr lang="es-AR" sz="2800" b="1" dirty="0">
              <a:solidFill>
                <a:schemeClr val="bg1">
                  <a:lumMod val="50000"/>
                </a:schemeClr>
              </a:solidFill>
              <a:latin typeface="Soberana Titular" pitchFamily="50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" y="1647717"/>
            <a:ext cx="7783513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Flecha izquierda">
            <a:hlinkClick r:id="rId7" action="ppaction://hlinksldjump"/>
          </p:cNvPr>
          <p:cNvSpPr/>
          <p:nvPr/>
        </p:nvSpPr>
        <p:spPr>
          <a:xfrm>
            <a:off x="7626624" y="6173421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Menú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3761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241" y="1886522"/>
            <a:ext cx="4408318" cy="4445364"/>
          </a:xfrm>
          <a:prstGeom prst="rect">
            <a:avLst/>
          </a:prstGeom>
        </p:spPr>
      </p:pic>
      <p:pic>
        <p:nvPicPr>
          <p:cNvPr id="12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282" y="1886522"/>
            <a:ext cx="4408318" cy="444536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5655" y="2219550"/>
            <a:ext cx="8382000" cy="4608124"/>
          </a:xfrm>
        </p:spPr>
        <p:txBody>
          <a:bodyPr>
            <a:normAutofit/>
          </a:bodyPr>
          <a:lstStyle/>
          <a:p>
            <a:pPr algn="just"/>
            <a:r>
              <a:rPr lang="es-MX" sz="1800" dirty="0" smtClean="0">
                <a:latin typeface="Soberana Texto" pitchFamily="50" charset="0"/>
              </a:rPr>
              <a:t>Capítulo IV, Del Rechazo de los Requerimientos de </a:t>
            </a:r>
            <a:r>
              <a:rPr lang="es-MX" sz="1800" dirty="0">
                <a:latin typeface="Soberana Texto" pitchFamily="50" charset="0"/>
              </a:rPr>
              <a:t>las </a:t>
            </a:r>
            <a:r>
              <a:rPr lang="es-MX" sz="1800" dirty="0" smtClean="0">
                <a:latin typeface="Soberana Texto" pitchFamily="50" charset="0"/>
              </a:rPr>
              <a:t>“Disposiciones </a:t>
            </a:r>
            <a:r>
              <a:rPr lang="es-MX" sz="1800" dirty="0">
                <a:latin typeface="Soberana Texto" pitchFamily="50" charset="0"/>
              </a:rPr>
              <a:t>de carácter general aplicables a los requerimientos de información que formulen </a:t>
            </a:r>
            <a:r>
              <a:rPr lang="es-MX" sz="1800" dirty="0" smtClean="0">
                <a:latin typeface="Soberana Texto" pitchFamily="50" charset="0"/>
              </a:rPr>
              <a:t>las autoridades </a:t>
            </a:r>
            <a:r>
              <a:rPr lang="es-MX" sz="1800" dirty="0">
                <a:latin typeface="Soberana Texto" pitchFamily="50" charset="0"/>
              </a:rPr>
              <a:t>a que se refieren los artículos 142 de la Ley de Instituciones de Crédito, 34 de la Ley de Ahorro </a:t>
            </a:r>
            <a:r>
              <a:rPr lang="es-MX" sz="1800" dirty="0" smtClean="0">
                <a:latin typeface="Soberana Texto" pitchFamily="50" charset="0"/>
              </a:rPr>
              <a:t>y Crédito </a:t>
            </a:r>
            <a:r>
              <a:rPr lang="es-MX" sz="1800" dirty="0">
                <a:latin typeface="Soberana Texto" pitchFamily="50" charset="0"/>
              </a:rPr>
              <a:t>Popular, 44 de la Ley de Uniones de Crédito, 69 de la Ley para Regular las Actividades de </a:t>
            </a:r>
            <a:r>
              <a:rPr lang="es-MX" sz="1800" dirty="0" smtClean="0">
                <a:latin typeface="Soberana Texto" pitchFamily="50" charset="0"/>
              </a:rPr>
              <a:t>las Sociedades </a:t>
            </a:r>
            <a:r>
              <a:rPr lang="es-MX" sz="1800" dirty="0">
                <a:latin typeface="Soberana Texto" pitchFamily="50" charset="0"/>
              </a:rPr>
              <a:t>Cooperativas de Ahorro y Préstamo y 55 de la Ley de Fondos de </a:t>
            </a:r>
            <a:r>
              <a:rPr lang="es-MX" sz="1800" dirty="0" smtClean="0">
                <a:latin typeface="Soberana Texto" pitchFamily="50" charset="0"/>
              </a:rPr>
              <a:t>Inversión.</a:t>
            </a:r>
          </a:p>
          <a:p>
            <a:pPr algn="just"/>
            <a:endParaRPr lang="es-MX" sz="1800" dirty="0" smtClean="0">
              <a:latin typeface="Soberana Texto" pitchFamily="50" charset="0"/>
            </a:endParaRPr>
          </a:p>
          <a:p>
            <a:pPr algn="just"/>
            <a:r>
              <a:rPr lang="es-MX" sz="1800" dirty="0">
                <a:latin typeface="Soberana Texto" pitchFamily="50" charset="0"/>
              </a:rPr>
              <a:t>P</a:t>
            </a:r>
            <a:r>
              <a:rPr lang="es-MX" sz="1800" dirty="0" smtClean="0">
                <a:latin typeface="Soberana Texto" pitchFamily="50" charset="0"/>
              </a:rPr>
              <a:t>ublicadas en el D.O.F. el 12 de febrero de 2013, modificadas mediante resolución modificatoria publicada en el mismo diario el 26 de agosto de 2014.</a:t>
            </a:r>
          </a:p>
        </p:txBody>
      </p:sp>
      <p:sp>
        <p:nvSpPr>
          <p:cNvPr id="8" name="3 Marcador de número de diapositiva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3" name="3 Marcador de número de diapositiva"/>
          <p:cNvSpPr txBox="1">
            <a:spLocks/>
          </p:cNvSpPr>
          <p:nvPr/>
        </p:nvSpPr>
        <p:spPr>
          <a:xfrm>
            <a:off x="6740769" y="62453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CF46D-A13A-6448-95E4-562B5A3231DD}" type="slidenum">
              <a:rPr lang="es-ES" smtClean="0"/>
              <a:pPr/>
              <a:t>58</a:t>
            </a:fld>
            <a:endParaRPr lang="es-ES" dirty="0"/>
          </a:p>
        </p:txBody>
      </p:sp>
      <p:pic>
        <p:nvPicPr>
          <p:cNvPr id="14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45" y="6649426"/>
            <a:ext cx="9144000" cy="94967"/>
          </a:xfrm>
          <a:prstGeom prst="rect">
            <a:avLst/>
          </a:prstGeom>
        </p:spPr>
      </p:pic>
      <p:pic>
        <p:nvPicPr>
          <p:cNvPr id="15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769" y="544391"/>
            <a:ext cx="952500" cy="533400"/>
          </a:xfrm>
          <a:prstGeom prst="rect">
            <a:avLst/>
          </a:prstGeom>
        </p:spPr>
      </p:pic>
      <p:pic>
        <p:nvPicPr>
          <p:cNvPr id="16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19" y="475620"/>
            <a:ext cx="2209800" cy="67310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86641" y="776085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Motivos de Rechazo por SIARA</a:t>
            </a:r>
            <a:endParaRPr lang="es-AR" sz="2800" b="1" dirty="0">
              <a:solidFill>
                <a:schemeClr val="bg1">
                  <a:lumMod val="50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11" name="10 Flecha derecha">
            <a:hlinkClick r:id="rId6" action="ppaction://hlinksldjump"/>
          </p:cNvPr>
          <p:cNvSpPr/>
          <p:nvPr/>
        </p:nvSpPr>
        <p:spPr>
          <a:xfrm>
            <a:off x="7966235" y="5926303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  <p:sp>
        <p:nvSpPr>
          <p:cNvPr id="17" name="16 Flecha izquierda">
            <a:hlinkClick r:id="rId7" action="ppaction://hlinksldjump"/>
          </p:cNvPr>
          <p:cNvSpPr/>
          <p:nvPr/>
        </p:nvSpPr>
        <p:spPr>
          <a:xfrm>
            <a:off x="7910184" y="5495766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Menú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3761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241" y="1886522"/>
            <a:ext cx="4408318" cy="4445364"/>
          </a:xfrm>
          <a:prstGeom prst="rect">
            <a:avLst/>
          </a:prstGeom>
        </p:spPr>
      </p:pic>
      <p:pic>
        <p:nvPicPr>
          <p:cNvPr id="12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282" y="1886522"/>
            <a:ext cx="4408318" cy="444536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55" y="1464429"/>
            <a:ext cx="8382000" cy="496352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1800" dirty="0" smtClean="0">
                <a:latin typeface="Soberana Texto" pitchFamily="50" charset="0"/>
              </a:rPr>
              <a:t>La </a:t>
            </a:r>
            <a:r>
              <a:rPr lang="es-MX" sz="1800" dirty="0">
                <a:latin typeface="Soberana Texto" pitchFamily="50" charset="0"/>
              </a:rPr>
              <a:t>Comisión podrá rechazar los Requerimientos cuando se presenten cualquiera de </a:t>
            </a:r>
            <a:r>
              <a:rPr lang="es-MX" sz="1800" dirty="0" smtClean="0">
                <a:latin typeface="Soberana Texto" pitchFamily="50" charset="0"/>
              </a:rPr>
              <a:t>los </a:t>
            </a:r>
            <a:r>
              <a:rPr lang="es-AR" sz="1800" dirty="0" smtClean="0">
                <a:latin typeface="Soberana Texto" pitchFamily="50" charset="0"/>
              </a:rPr>
              <a:t>casos siguientes: 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s-MX" sz="1800" dirty="0" smtClean="0">
                <a:latin typeface="Soberana Texto" pitchFamily="50" charset="0"/>
              </a:rPr>
              <a:t>I</a:t>
            </a:r>
            <a:r>
              <a:rPr lang="es-MX" sz="1800" dirty="0">
                <a:latin typeface="Soberana Texto" pitchFamily="50" charset="0"/>
              </a:rPr>
              <a:t>. Carezcan de alguna de las formalidades o requisitos señalados en las presentes disposiciones.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s-MX" sz="1800" dirty="0">
                <a:latin typeface="Soberana Texto" pitchFamily="50" charset="0"/>
              </a:rPr>
              <a:t>II. La información y documentación requerida no se refiera a operaciones y servicios realizados por </a:t>
            </a:r>
            <a:r>
              <a:rPr lang="es-MX" sz="1800" dirty="0" smtClean="0">
                <a:latin typeface="Soberana Texto" pitchFamily="50" charset="0"/>
              </a:rPr>
              <a:t>Entidades </a:t>
            </a:r>
            <a:r>
              <a:rPr lang="es-AR" sz="1800" dirty="0" smtClean="0">
                <a:latin typeface="Soberana Texto" pitchFamily="50" charset="0"/>
              </a:rPr>
              <a:t>Financieras</a:t>
            </a:r>
            <a:r>
              <a:rPr lang="es-AR" sz="1800" dirty="0">
                <a:latin typeface="Soberana Texto" pitchFamily="50" charset="0"/>
              </a:rPr>
              <a:t>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s-MX" sz="1800" dirty="0">
                <a:latin typeface="Soberana Texto" pitchFamily="50" charset="0"/>
              </a:rPr>
              <a:t>III. El Requerimiento no fuera de la competencia de la Comisión.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s-MX" sz="1800" dirty="0">
                <a:latin typeface="Soberana Texto" pitchFamily="50" charset="0"/>
              </a:rPr>
              <a:t>IV. Las Autoridades omitieran acompañar la documentación que señalen en sus Requerimientos.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s-MX" sz="1800" dirty="0">
                <a:latin typeface="Soberana Texto" pitchFamily="50" charset="0"/>
              </a:rPr>
              <a:t>V. La digitalización de los Requerimientos que se notifiquen a través del SIARA no fuere legible, no cumpla con </a:t>
            </a:r>
            <a:r>
              <a:rPr lang="es-MX" sz="1800" dirty="0" smtClean="0">
                <a:latin typeface="Soberana Texto" pitchFamily="50" charset="0"/>
              </a:rPr>
              <a:t>las características </a:t>
            </a:r>
            <a:r>
              <a:rPr lang="es-MX" sz="1800" dirty="0">
                <a:latin typeface="Soberana Texto" pitchFamily="50" charset="0"/>
              </a:rPr>
              <a:t>informáticas a que haga mención </a:t>
            </a:r>
            <a:r>
              <a:rPr lang="es-MX" sz="1800" dirty="0" smtClean="0">
                <a:latin typeface="Soberana Texto" pitchFamily="50" charset="0"/>
              </a:rPr>
              <a:t>el "Manual </a:t>
            </a:r>
            <a:r>
              <a:rPr lang="es-MX" sz="1800" dirty="0">
                <a:latin typeface="Soberana Texto" pitchFamily="50" charset="0"/>
              </a:rPr>
              <a:t>de Administración del SIARA" o cuando </a:t>
            </a:r>
            <a:r>
              <a:rPr lang="es-MX" sz="1800" dirty="0" smtClean="0">
                <a:latin typeface="Soberana Texto" pitchFamily="50" charset="0"/>
              </a:rPr>
              <a:t>el documento </a:t>
            </a:r>
            <a:r>
              <a:rPr lang="es-MX" sz="1800" dirty="0">
                <a:latin typeface="Soberana Texto" pitchFamily="50" charset="0"/>
              </a:rPr>
              <a:t>digitalizado que se adjunte no corresponda a los datos capturados en el SIARA.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s-MX" sz="1800" dirty="0">
                <a:latin typeface="Soberana Texto" pitchFamily="50" charset="0"/>
              </a:rPr>
              <a:t>VI. Cuando el Requerimiento digitalizado y notificado a través del </a:t>
            </a:r>
            <a:r>
              <a:rPr lang="es-MX" sz="1800" dirty="0" smtClean="0">
                <a:latin typeface="Soberana Texto" pitchFamily="50" charset="0"/>
              </a:rPr>
              <a:t>SIARA haya </a:t>
            </a:r>
            <a:r>
              <a:rPr lang="es-MX" sz="1800" dirty="0">
                <a:latin typeface="Soberana Texto" pitchFamily="50" charset="0"/>
              </a:rPr>
              <a:t>sido reproducido o alterado.</a:t>
            </a:r>
            <a:endParaRPr lang="es-MX" sz="1800" dirty="0" smtClean="0">
              <a:latin typeface="Soberana Texto" pitchFamily="50" charset="0"/>
            </a:endParaRPr>
          </a:p>
        </p:txBody>
      </p:sp>
      <p:sp>
        <p:nvSpPr>
          <p:cNvPr id="8" name="3 Marcador de número de diapositiva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3" name="3 Marcador de número de diapositiva"/>
          <p:cNvSpPr txBox="1">
            <a:spLocks/>
          </p:cNvSpPr>
          <p:nvPr/>
        </p:nvSpPr>
        <p:spPr>
          <a:xfrm>
            <a:off x="6740769" y="62453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CF46D-A13A-6448-95E4-562B5A3231DD}" type="slidenum">
              <a:rPr lang="es-ES" smtClean="0"/>
              <a:pPr/>
              <a:t>59</a:t>
            </a:fld>
            <a:endParaRPr lang="es-ES" dirty="0"/>
          </a:p>
        </p:txBody>
      </p:sp>
      <p:pic>
        <p:nvPicPr>
          <p:cNvPr id="14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45" y="6649426"/>
            <a:ext cx="9144000" cy="94967"/>
          </a:xfrm>
          <a:prstGeom prst="rect">
            <a:avLst/>
          </a:prstGeom>
        </p:spPr>
      </p:pic>
      <p:pic>
        <p:nvPicPr>
          <p:cNvPr id="15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769" y="544391"/>
            <a:ext cx="952500" cy="533400"/>
          </a:xfrm>
          <a:prstGeom prst="rect">
            <a:avLst/>
          </a:prstGeom>
        </p:spPr>
      </p:pic>
      <p:pic>
        <p:nvPicPr>
          <p:cNvPr id="16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19" y="475620"/>
            <a:ext cx="2209800" cy="67310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77362" y="687957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Artículo 17° de las DCG</a:t>
            </a:r>
            <a:endParaRPr lang="es-AR" sz="2800" b="1" dirty="0">
              <a:solidFill>
                <a:schemeClr val="bg1">
                  <a:lumMod val="50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11" name="10 Flecha izquierda">
            <a:hlinkClick r:id="rId6" action="ppaction://hlinksldjump"/>
          </p:cNvPr>
          <p:cNvSpPr/>
          <p:nvPr/>
        </p:nvSpPr>
        <p:spPr>
          <a:xfrm>
            <a:off x="7626446" y="5849956"/>
            <a:ext cx="862048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Menú</a:t>
            </a:r>
            <a:endParaRPr lang="es-AR" dirty="0"/>
          </a:p>
        </p:txBody>
      </p:sp>
      <p:sp>
        <p:nvSpPr>
          <p:cNvPr id="17" name="16 Flecha izquierda">
            <a:hlinkClick r:id="rId7" action="ppaction://hlinksldjump"/>
          </p:cNvPr>
          <p:cNvSpPr/>
          <p:nvPr/>
        </p:nvSpPr>
        <p:spPr>
          <a:xfrm>
            <a:off x="7640513" y="6426412"/>
            <a:ext cx="867509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3761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369" y="391991"/>
            <a:ext cx="952500" cy="533400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19" y="323220"/>
            <a:ext cx="2209800" cy="673100"/>
          </a:xfrm>
          <a:prstGeom prst="rect">
            <a:avLst/>
          </a:prstGeom>
        </p:spPr>
      </p:pic>
      <p:pic>
        <p:nvPicPr>
          <p:cNvPr id="7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841" y="1734122"/>
            <a:ext cx="4408318" cy="444536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95753" y="584367"/>
            <a:ext cx="6904893" cy="114300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Cambio de contraseña</a:t>
            </a:r>
            <a:endParaRPr lang="es-AR" sz="2800" b="1" dirty="0">
              <a:solidFill>
                <a:schemeClr val="bg1">
                  <a:lumMod val="50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F46D-A13A-6448-95E4-562B5A3231DD}" type="slidenum">
              <a:rPr lang="es-ES" smtClean="0"/>
              <a:t>6</a:t>
            </a:fld>
            <a:endParaRPr lang="es-ES"/>
          </a:p>
        </p:txBody>
      </p:sp>
      <p:pic>
        <p:nvPicPr>
          <p:cNvPr id="8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883"/>
            <a:ext cx="9144000" cy="94967"/>
          </a:xfrm>
          <a:prstGeom prst="rect">
            <a:avLst/>
          </a:prstGeom>
        </p:spPr>
      </p:pic>
      <p:sp>
        <p:nvSpPr>
          <p:cNvPr id="9" name="8 Flecha izquierda">
            <a:hlinkClick r:id="rId6" action="ppaction://hlinksldjump"/>
          </p:cNvPr>
          <p:cNvSpPr/>
          <p:nvPr/>
        </p:nvSpPr>
        <p:spPr>
          <a:xfrm>
            <a:off x="7844607" y="5629824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sp>
        <p:nvSpPr>
          <p:cNvPr id="10" name="9 Flecha derecha">
            <a:hlinkClick r:id="rId7" action="ppaction://hlinksldjump"/>
          </p:cNvPr>
          <p:cNvSpPr/>
          <p:nvPr/>
        </p:nvSpPr>
        <p:spPr>
          <a:xfrm>
            <a:off x="7907620" y="6123618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909" y="1763698"/>
            <a:ext cx="6982191" cy="437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241" y="1886522"/>
            <a:ext cx="4408318" cy="4445364"/>
          </a:xfrm>
          <a:prstGeom prst="rect">
            <a:avLst/>
          </a:prstGeom>
        </p:spPr>
      </p:pic>
      <p:pic>
        <p:nvPicPr>
          <p:cNvPr id="12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282" y="1886522"/>
            <a:ext cx="4408318" cy="444536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0441" y="2041302"/>
            <a:ext cx="8382000" cy="4608124"/>
          </a:xfrm>
        </p:spPr>
        <p:txBody>
          <a:bodyPr>
            <a:normAutofit/>
          </a:bodyPr>
          <a:lstStyle/>
          <a:p>
            <a:pPr algn="ctr"/>
            <a:r>
              <a:rPr lang="es-MX" sz="2300" b="1" dirty="0" smtClean="0">
                <a:latin typeface="Soberana Texto" pitchFamily="50" charset="0"/>
              </a:rPr>
              <a:t>Centro de Atención a Usuarios “CAU”.</a:t>
            </a:r>
          </a:p>
          <a:p>
            <a:pPr lvl="1" algn="ctr"/>
            <a:r>
              <a:rPr lang="es-MX" sz="2300" dirty="0" smtClean="0">
                <a:latin typeface="Soberana Texto" pitchFamily="50" charset="0"/>
              </a:rPr>
              <a:t>Tel. 01 55 1454-6808.</a:t>
            </a:r>
          </a:p>
          <a:p>
            <a:pPr lvl="1" algn="ctr"/>
            <a:endParaRPr lang="es-MX" sz="2300" dirty="0" smtClean="0">
              <a:latin typeface="Soberana Texto" pitchFamily="50" charset="0"/>
            </a:endParaRPr>
          </a:p>
          <a:p>
            <a:pPr algn="ctr"/>
            <a:r>
              <a:rPr lang="es-MX" sz="2300" b="1" dirty="0" smtClean="0">
                <a:latin typeface="Soberana Texto" pitchFamily="50" charset="0"/>
              </a:rPr>
              <a:t>Contacto “SIARA”. </a:t>
            </a:r>
            <a:r>
              <a:rPr lang="es-MX" sz="2300" dirty="0" smtClean="0">
                <a:latin typeface="Soberana Texto" pitchFamily="50" charset="0"/>
              </a:rPr>
              <a:t>Dirección General de Adjunta Atención a Autoridades “E”. </a:t>
            </a:r>
          </a:p>
          <a:p>
            <a:pPr lvl="1" algn="ctr"/>
            <a:r>
              <a:rPr lang="es-MX" sz="2300" dirty="0" smtClean="0">
                <a:latin typeface="Soberana Texto" pitchFamily="50" charset="0"/>
              </a:rPr>
              <a:t>Tel.  01 55 1454-6330 y 6331.</a:t>
            </a:r>
          </a:p>
          <a:p>
            <a:pPr lvl="1" algn="ctr"/>
            <a:endParaRPr lang="es-MX" sz="2300" dirty="0">
              <a:latin typeface="Soberana Texto" pitchFamily="50" charset="0"/>
            </a:endParaRPr>
          </a:p>
          <a:p>
            <a:pPr algn="ctr"/>
            <a:r>
              <a:rPr lang="es-MX" sz="2300" b="1" dirty="0" smtClean="0">
                <a:latin typeface="Soberana Texto" pitchFamily="50" charset="0"/>
              </a:rPr>
              <a:t>Contacto “Negocio”. </a:t>
            </a:r>
            <a:r>
              <a:rPr lang="es-MX" sz="2300" dirty="0" smtClean="0">
                <a:latin typeface="Soberana Texto" pitchFamily="50" charset="0"/>
              </a:rPr>
              <a:t>Dirección </a:t>
            </a:r>
            <a:r>
              <a:rPr lang="es-MX" sz="2300" dirty="0">
                <a:latin typeface="Soberana Texto" pitchFamily="50" charset="0"/>
              </a:rPr>
              <a:t>General de Adjunta Atención a Autoridades </a:t>
            </a:r>
            <a:r>
              <a:rPr lang="es-MX" sz="2300" dirty="0" smtClean="0">
                <a:latin typeface="Soberana Texto" pitchFamily="50" charset="0"/>
              </a:rPr>
              <a:t>“B”.</a:t>
            </a:r>
            <a:endParaRPr lang="es-MX" sz="2300" dirty="0">
              <a:latin typeface="Soberana Texto" pitchFamily="50" charset="0"/>
            </a:endParaRPr>
          </a:p>
          <a:p>
            <a:pPr lvl="1" algn="ctr"/>
            <a:r>
              <a:rPr lang="es-MX" sz="2300" dirty="0" smtClean="0">
                <a:latin typeface="Soberana Texto" pitchFamily="50" charset="0"/>
              </a:rPr>
              <a:t>Tel</a:t>
            </a:r>
            <a:r>
              <a:rPr lang="es-MX" sz="2300" dirty="0">
                <a:latin typeface="Soberana Texto" pitchFamily="50" charset="0"/>
              </a:rPr>
              <a:t>. 01 </a:t>
            </a:r>
            <a:r>
              <a:rPr lang="es-MX" sz="2300" dirty="0" smtClean="0">
                <a:latin typeface="Soberana Texto" pitchFamily="50" charset="0"/>
              </a:rPr>
              <a:t>(55) 1454-6384.</a:t>
            </a:r>
          </a:p>
        </p:txBody>
      </p:sp>
      <p:sp>
        <p:nvSpPr>
          <p:cNvPr id="8" name="3 Marcador de número de diapositiva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3" name="3 Marcador de número de diapositiva"/>
          <p:cNvSpPr txBox="1">
            <a:spLocks/>
          </p:cNvSpPr>
          <p:nvPr/>
        </p:nvSpPr>
        <p:spPr>
          <a:xfrm>
            <a:off x="6740769" y="62453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CF46D-A13A-6448-95E4-562B5A3231DD}" type="slidenum">
              <a:rPr lang="es-ES" smtClean="0"/>
              <a:pPr/>
              <a:t>60</a:t>
            </a:fld>
            <a:endParaRPr lang="es-ES" dirty="0"/>
          </a:p>
        </p:txBody>
      </p:sp>
      <p:pic>
        <p:nvPicPr>
          <p:cNvPr id="14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45" y="6649426"/>
            <a:ext cx="9144000" cy="94967"/>
          </a:xfrm>
          <a:prstGeom prst="rect">
            <a:avLst/>
          </a:prstGeom>
        </p:spPr>
      </p:pic>
      <p:pic>
        <p:nvPicPr>
          <p:cNvPr id="15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769" y="544391"/>
            <a:ext cx="952500" cy="533400"/>
          </a:xfrm>
          <a:prstGeom prst="rect">
            <a:avLst/>
          </a:prstGeom>
        </p:spPr>
      </p:pic>
      <p:pic>
        <p:nvPicPr>
          <p:cNvPr id="16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19" y="475620"/>
            <a:ext cx="2209800" cy="67310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09955" y="706886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Datos de contacto</a:t>
            </a:r>
            <a:endParaRPr lang="es-AR" sz="2800" b="1" dirty="0">
              <a:solidFill>
                <a:schemeClr val="bg1">
                  <a:lumMod val="50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18" name="17 Flecha izquierda">
            <a:hlinkClick r:id="rId6" action="ppaction://hlinksldjump"/>
          </p:cNvPr>
          <p:cNvSpPr/>
          <p:nvPr/>
        </p:nvSpPr>
        <p:spPr>
          <a:xfrm>
            <a:off x="7872449" y="5838092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Menú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3761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19" y="323220"/>
            <a:ext cx="2209800" cy="673100"/>
          </a:xfrm>
          <a:prstGeom prst="rect">
            <a:avLst/>
          </a:prstGeom>
        </p:spPr>
      </p:pic>
      <p:pic>
        <p:nvPicPr>
          <p:cNvPr id="7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841" y="1734122"/>
            <a:ext cx="4408318" cy="444536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391991"/>
            <a:ext cx="8229600" cy="1126334"/>
          </a:xfrm>
        </p:spPr>
        <p:txBody>
          <a:bodyPr>
            <a:no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Captura de Solicitud</a:t>
            </a:r>
            <a:b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</a:br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“Solicitud nueva”</a:t>
            </a:r>
            <a:endParaRPr lang="es-AR" sz="2800" b="1" dirty="0">
              <a:solidFill>
                <a:schemeClr val="bg1">
                  <a:lumMod val="50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F46D-A13A-6448-95E4-562B5A3231DD}" type="slidenum">
              <a:rPr lang="es-ES" smtClean="0"/>
              <a:t>7</a:t>
            </a:fld>
            <a:endParaRPr lang="es-ES"/>
          </a:p>
        </p:txBody>
      </p:sp>
      <p:pic>
        <p:nvPicPr>
          <p:cNvPr id="5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369" y="391991"/>
            <a:ext cx="952500" cy="533400"/>
          </a:xfrm>
          <a:prstGeom prst="rect">
            <a:avLst/>
          </a:prstGeom>
        </p:spPr>
      </p:pic>
      <p:pic>
        <p:nvPicPr>
          <p:cNvPr id="8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883"/>
            <a:ext cx="9144000" cy="94967"/>
          </a:xfrm>
          <a:prstGeom prst="rect">
            <a:avLst/>
          </a:prstGeom>
        </p:spPr>
      </p:pic>
      <p:sp>
        <p:nvSpPr>
          <p:cNvPr id="10" name="9 Flecha derecha">
            <a:hlinkClick r:id="rId6" action="ppaction://hlinksldjump"/>
          </p:cNvPr>
          <p:cNvSpPr/>
          <p:nvPr/>
        </p:nvSpPr>
        <p:spPr>
          <a:xfrm>
            <a:off x="7907620" y="5928661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  <p:sp>
        <p:nvSpPr>
          <p:cNvPr id="9" name="8 Flecha izquierda">
            <a:hlinkClick r:id="rId7" action="ppaction://hlinksldjump"/>
          </p:cNvPr>
          <p:cNvSpPr/>
          <p:nvPr/>
        </p:nvSpPr>
        <p:spPr>
          <a:xfrm>
            <a:off x="7844607" y="5397397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905" y="1810918"/>
            <a:ext cx="7198702" cy="441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9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241" y="1886522"/>
            <a:ext cx="4408318" cy="4445364"/>
          </a:xfrm>
          <a:prstGeom prst="rect">
            <a:avLst/>
          </a:prstGeom>
        </p:spPr>
      </p:pic>
      <p:pic>
        <p:nvPicPr>
          <p:cNvPr id="12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282" y="1886522"/>
            <a:ext cx="4408318" cy="444536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55" y="1588437"/>
            <a:ext cx="8382000" cy="1091201"/>
          </a:xfrm>
        </p:spPr>
        <p:txBody>
          <a:bodyPr>
            <a:normAutofit/>
          </a:bodyPr>
          <a:lstStyle/>
          <a:p>
            <a:r>
              <a:rPr lang="es-MX" sz="1800" dirty="0" smtClean="0">
                <a:latin typeface="Soberana Texto" pitchFamily="50" charset="0"/>
              </a:rPr>
              <a:t>En este apartado se localizan las solicitudes que se encuentran en alguna etapa de captura.</a:t>
            </a:r>
          </a:p>
          <a:p>
            <a:pPr marL="0" indent="0">
              <a:buNone/>
            </a:pPr>
            <a:endParaRPr lang="es-MX" sz="2000" dirty="0" smtClean="0">
              <a:latin typeface="Soberana Texto" pitchFamily="50" charset="0"/>
            </a:endParaRPr>
          </a:p>
        </p:txBody>
      </p:sp>
      <p:sp>
        <p:nvSpPr>
          <p:cNvPr id="8" name="3 Marcador de número de diapositiva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3" name="3 Marcador de número de diapositiva"/>
          <p:cNvSpPr txBox="1">
            <a:spLocks/>
          </p:cNvSpPr>
          <p:nvPr/>
        </p:nvSpPr>
        <p:spPr>
          <a:xfrm>
            <a:off x="6740769" y="62453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CF46D-A13A-6448-95E4-562B5A3231DD}" type="slidenum">
              <a:rPr lang="es-ES" smtClean="0"/>
              <a:pPr/>
              <a:t>8</a:t>
            </a:fld>
            <a:endParaRPr lang="es-ES" dirty="0"/>
          </a:p>
        </p:txBody>
      </p:sp>
      <p:pic>
        <p:nvPicPr>
          <p:cNvPr id="14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45" y="6649426"/>
            <a:ext cx="9144000" cy="94967"/>
          </a:xfrm>
          <a:prstGeom prst="rect">
            <a:avLst/>
          </a:prstGeom>
        </p:spPr>
      </p:pic>
      <p:pic>
        <p:nvPicPr>
          <p:cNvPr id="15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769" y="544391"/>
            <a:ext cx="952500" cy="533400"/>
          </a:xfrm>
          <a:prstGeom prst="rect">
            <a:avLst/>
          </a:prstGeom>
        </p:spPr>
      </p:pic>
      <p:pic>
        <p:nvPicPr>
          <p:cNvPr id="16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19" y="475620"/>
            <a:ext cx="2209800" cy="67310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10444" y="577220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/>
            </a:r>
            <a:b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</a:br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itular" pitchFamily="50" charset="0"/>
              </a:rPr>
              <a:t>Solicitudes en Captura</a:t>
            </a:r>
            <a:endParaRPr lang="es-AR" sz="2800" b="1" dirty="0">
              <a:solidFill>
                <a:schemeClr val="bg1">
                  <a:lumMod val="50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17" name="16 Flecha izquierda">
            <a:hlinkClick r:id="rId6" action="ppaction://hlinksldjump"/>
          </p:cNvPr>
          <p:cNvSpPr/>
          <p:nvPr/>
        </p:nvSpPr>
        <p:spPr>
          <a:xfrm>
            <a:off x="7844607" y="5397397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sp>
        <p:nvSpPr>
          <p:cNvPr id="18" name="17 Flecha derecha">
            <a:hlinkClick r:id="rId7" action="ppaction://hlinksldjump"/>
          </p:cNvPr>
          <p:cNvSpPr/>
          <p:nvPr/>
        </p:nvSpPr>
        <p:spPr>
          <a:xfrm>
            <a:off x="7939332" y="5805445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444" y="2382413"/>
            <a:ext cx="6926787" cy="424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9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241" y="1886522"/>
            <a:ext cx="4408318" cy="4445364"/>
          </a:xfrm>
          <a:prstGeom prst="rect">
            <a:avLst/>
          </a:prstGeom>
        </p:spPr>
      </p:pic>
      <p:pic>
        <p:nvPicPr>
          <p:cNvPr id="12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282" y="1886522"/>
            <a:ext cx="4408318" cy="444536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55" y="1464430"/>
            <a:ext cx="8382000" cy="985693"/>
          </a:xfrm>
        </p:spPr>
        <p:txBody>
          <a:bodyPr>
            <a:normAutofit/>
          </a:bodyPr>
          <a:lstStyle/>
          <a:p>
            <a:r>
              <a:rPr lang="es-MX" sz="1800" dirty="0" smtClean="0">
                <a:latin typeface="Soberana Texto" pitchFamily="50" charset="0"/>
              </a:rPr>
              <a:t>Esta función dirige a la etapa en la que quedó pendiente la captura del requerimiento.</a:t>
            </a:r>
          </a:p>
        </p:txBody>
      </p:sp>
      <p:sp>
        <p:nvSpPr>
          <p:cNvPr id="8" name="3 Marcador de número de diapositiva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3" name="3 Marcador de número de diapositiva"/>
          <p:cNvSpPr txBox="1">
            <a:spLocks/>
          </p:cNvSpPr>
          <p:nvPr/>
        </p:nvSpPr>
        <p:spPr>
          <a:xfrm>
            <a:off x="6740769" y="62453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CF46D-A13A-6448-95E4-562B5A3231DD}" type="slidenum">
              <a:rPr lang="es-ES" smtClean="0"/>
              <a:pPr/>
              <a:t>9</a:t>
            </a:fld>
            <a:endParaRPr lang="es-ES" dirty="0"/>
          </a:p>
        </p:txBody>
      </p:sp>
      <p:pic>
        <p:nvPicPr>
          <p:cNvPr id="14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45" y="6649426"/>
            <a:ext cx="9144000" cy="94967"/>
          </a:xfrm>
          <a:prstGeom prst="rect">
            <a:avLst/>
          </a:prstGeom>
        </p:spPr>
      </p:pic>
      <p:pic>
        <p:nvPicPr>
          <p:cNvPr id="15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769" y="544391"/>
            <a:ext cx="952500" cy="533400"/>
          </a:xfrm>
          <a:prstGeom prst="rect">
            <a:avLst/>
          </a:prstGeom>
        </p:spPr>
      </p:pic>
      <p:pic>
        <p:nvPicPr>
          <p:cNvPr id="16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19" y="475620"/>
            <a:ext cx="2209800" cy="673100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06669" y="506291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Soberana Texto" pitchFamily="50" charset="0"/>
              </a:rPr>
              <a:t>Ir a Etapa</a:t>
            </a:r>
            <a:endParaRPr lang="es-AR" sz="2800" b="1" dirty="0">
              <a:solidFill>
                <a:schemeClr val="bg1">
                  <a:lumMod val="50000"/>
                </a:schemeClr>
              </a:solidFill>
              <a:latin typeface="Soberana Texto" pitchFamily="50" charset="0"/>
            </a:endParaRPr>
          </a:p>
        </p:txBody>
      </p:sp>
      <p:sp>
        <p:nvSpPr>
          <p:cNvPr id="17" name="16 Flecha izquierda">
            <a:hlinkClick r:id="rId6" action="ppaction://hlinksldjump"/>
          </p:cNvPr>
          <p:cNvSpPr/>
          <p:nvPr/>
        </p:nvSpPr>
        <p:spPr>
          <a:xfrm>
            <a:off x="7844607" y="5536039"/>
            <a:ext cx="1078523" cy="49379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Atrás</a:t>
            </a:r>
            <a:endParaRPr lang="es-AR" dirty="0"/>
          </a:p>
        </p:txBody>
      </p:sp>
      <p:sp>
        <p:nvSpPr>
          <p:cNvPr id="18" name="17 Flecha derecha">
            <a:hlinkClick r:id="rId7" action="ppaction://hlinksldjump"/>
          </p:cNvPr>
          <p:cNvSpPr/>
          <p:nvPr/>
        </p:nvSpPr>
        <p:spPr>
          <a:xfrm>
            <a:off x="7907620" y="5951943"/>
            <a:ext cx="1137138" cy="5016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Siguiente</a:t>
            </a:r>
            <a:endParaRPr lang="es-AR" sz="1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605" y="2226856"/>
            <a:ext cx="8362950" cy="8382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0895" y="3107347"/>
            <a:ext cx="5812082" cy="341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4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1887</Words>
  <Application>Microsoft Office PowerPoint</Application>
  <PresentationFormat>Presentación en pantalla (4:3)</PresentationFormat>
  <Paragraphs>351</Paragraphs>
  <Slides>60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61" baseType="lpstr">
      <vt:lpstr>Tema de Office</vt:lpstr>
      <vt:lpstr>Presentación de PowerPoint</vt:lpstr>
      <vt:lpstr>Presentación de PowerPoint</vt:lpstr>
      <vt:lpstr>Presentación de PowerPoint</vt:lpstr>
      <vt:lpstr>Pantalla principal del SIARA</vt:lpstr>
      <vt:lpstr>Barra de herramientas (Operador y Administrador) Datos del Usuario</vt:lpstr>
      <vt:lpstr>Cambio de contraseña</vt:lpstr>
      <vt:lpstr>Captura de Solicitud “Solicitud nueva”</vt:lpstr>
      <vt:lpstr> Solicitudes en Captura</vt:lpstr>
      <vt:lpstr>Ir a Etapa</vt:lpstr>
      <vt:lpstr>Copiar</vt:lpstr>
      <vt:lpstr>Copiar</vt:lpstr>
      <vt:lpstr>Solicitudes en Captura</vt:lpstr>
      <vt:lpstr>Reasignar</vt:lpstr>
      <vt:lpstr>Reasignar</vt:lpstr>
      <vt:lpstr>Seguimiento de Solicitudes </vt:lpstr>
      <vt:lpstr>Solicitudes Enviadas CNBV</vt:lpstr>
      <vt:lpstr>Comprobante de Envío</vt:lpstr>
      <vt:lpstr>Acuse de Rechazo</vt:lpstr>
      <vt:lpstr>Acuse de Recepción</vt:lpstr>
      <vt:lpstr>Consulta Respuesta (Visor)</vt:lpstr>
      <vt:lpstr>Consulta Respuestas (Visor)</vt:lpstr>
      <vt:lpstr>Administrador</vt:lpstr>
      <vt:lpstr>ADM Solicitudes en Captura</vt:lpstr>
      <vt:lpstr>ADM Solicitudes Enviadas CNBV</vt:lpstr>
      <vt:lpstr>Datos Solicitante</vt:lpstr>
      <vt:lpstr>Envío de solicitudes a la CNBV</vt:lpstr>
      <vt:lpstr>  Captura de Solicitud “Solicitud nueva”</vt:lpstr>
      <vt:lpstr>1. Origen del Requerimiento 1.1 Identificación del Requerimiento</vt:lpstr>
      <vt:lpstr>1.1 Identificación del Requerimiento</vt:lpstr>
      <vt:lpstr>1.2 Antecedentes</vt:lpstr>
      <vt:lpstr>1.3 Partes que integran el Expediente</vt:lpstr>
      <vt:lpstr>Agregar personas</vt:lpstr>
      <vt:lpstr>2. Fundamento y Motivación</vt:lpstr>
      <vt:lpstr>3. Solicitud Específica</vt:lpstr>
      <vt:lpstr> 3.1 Datos de quien se requiere la información</vt:lpstr>
      <vt:lpstr>Presentación de PowerPoint</vt:lpstr>
      <vt:lpstr>Presentación de PowerPoint</vt:lpstr>
      <vt:lpstr>3.2 Cuentas conocidas</vt:lpstr>
      <vt:lpstr>Presentación de PowerPoint</vt:lpstr>
      <vt:lpstr>3.3 Cuentas por conocer</vt:lpstr>
      <vt:lpstr>Cuentas por conocer</vt:lpstr>
      <vt:lpstr>Presentación de PowerPoint</vt:lpstr>
      <vt:lpstr>Presentación de PowerPoint</vt:lpstr>
      <vt:lpstr>    4. Verificación   · En esta sección puede seleccionar un archivo para incluirse como anexo en la  solicitud dando clic en “Seleccionar anexo” y después “Agregar anexo”     </vt:lpstr>
      <vt:lpstr>Presentación de PowerPoint</vt:lpstr>
      <vt:lpstr>Imprimir Formato (Versión Preliminar)</vt:lpstr>
      <vt:lpstr>Presentación de PowerPoint</vt:lpstr>
      <vt:lpstr>5. Impresión</vt:lpstr>
      <vt:lpstr>Impresión de solicitud versión final</vt:lpstr>
      <vt:lpstr> 6. Envío</vt:lpstr>
      <vt:lpstr>6. Envío</vt:lpstr>
      <vt:lpstr>6. Envío</vt:lpstr>
      <vt:lpstr>Presentación de PowerPoint</vt:lpstr>
      <vt:lpstr>Presentación de PowerPoint</vt:lpstr>
      <vt:lpstr>Envío de Solicitud</vt:lpstr>
      <vt:lpstr>Consideraciones generales</vt:lpstr>
      <vt:lpstr>Características de digitalización</vt:lpstr>
      <vt:lpstr>Motivos de Rechazo por SIARA</vt:lpstr>
      <vt:lpstr>Artículo 17° de las DCG</vt:lpstr>
      <vt:lpstr>Datos de contacto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TSJDF</cp:lastModifiedBy>
  <cp:revision>150</cp:revision>
  <dcterms:created xsi:type="dcterms:W3CDTF">2014-03-21T19:20:21Z</dcterms:created>
  <dcterms:modified xsi:type="dcterms:W3CDTF">2018-05-07T20:02:34Z</dcterms:modified>
</cp:coreProperties>
</file>